
<file path=[Content_Types].xml><?xml version="1.0" encoding="utf-8"?>
<Types xmlns="http://schemas.openxmlformats.org/package/2006/content-types">
  <Default Extension="png" ContentType="image/png"/>
  <Default Extension="mov" ContentType="video/quicktime"/>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 id="2147483656" r:id="rId2"/>
  </p:sldMasterIdLst>
  <p:notesMasterIdLst>
    <p:notesMasterId r:id="rId68"/>
  </p:notesMasterIdLst>
  <p:sldIdLst>
    <p:sldId id="415" r:id="rId3"/>
    <p:sldId id="360" r:id="rId4"/>
    <p:sldId id="354" r:id="rId5"/>
    <p:sldId id="355" r:id="rId6"/>
    <p:sldId id="371" r:id="rId7"/>
    <p:sldId id="376" r:id="rId8"/>
    <p:sldId id="380" r:id="rId9"/>
    <p:sldId id="414" r:id="rId10"/>
    <p:sldId id="256" r:id="rId11"/>
    <p:sldId id="265" r:id="rId12"/>
    <p:sldId id="421" r:id="rId13"/>
    <p:sldId id="423" r:id="rId14"/>
    <p:sldId id="378" r:id="rId15"/>
    <p:sldId id="266" r:id="rId16"/>
    <p:sldId id="362" r:id="rId17"/>
    <p:sldId id="268" r:id="rId18"/>
    <p:sldId id="269" r:id="rId19"/>
    <p:sldId id="270" r:id="rId20"/>
    <p:sldId id="291" r:id="rId21"/>
    <p:sldId id="417" r:id="rId22"/>
    <p:sldId id="413" r:id="rId23"/>
    <p:sldId id="364" r:id="rId24"/>
    <p:sldId id="280" r:id="rId25"/>
    <p:sldId id="340" r:id="rId26"/>
    <p:sldId id="386" r:id="rId27"/>
    <p:sldId id="281" r:id="rId28"/>
    <p:sldId id="426" r:id="rId29"/>
    <p:sldId id="295" r:id="rId30"/>
    <p:sldId id="384" r:id="rId31"/>
    <p:sldId id="297" r:id="rId32"/>
    <p:sldId id="387" r:id="rId33"/>
    <p:sldId id="285" r:id="rId34"/>
    <p:sldId id="392" r:id="rId35"/>
    <p:sldId id="418" r:id="rId36"/>
    <p:sldId id="372" r:id="rId37"/>
    <p:sldId id="366" r:id="rId38"/>
    <p:sldId id="301" r:id="rId39"/>
    <p:sldId id="406" r:id="rId40"/>
    <p:sldId id="303" r:id="rId41"/>
    <p:sldId id="304" r:id="rId42"/>
    <p:sldId id="407" r:id="rId43"/>
    <p:sldId id="410" r:id="rId44"/>
    <p:sldId id="368" r:id="rId45"/>
    <p:sldId id="309" r:id="rId46"/>
    <p:sldId id="302" r:id="rId47"/>
    <p:sldId id="310" r:id="rId48"/>
    <p:sldId id="311" r:id="rId49"/>
    <p:sldId id="312" r:id="rId50"/>
    <p:sldId id="313" r:id="rId51"/>
    <p:sldId id="314" r:id="rId52"/>
    <p:sldId id="411" r:id="rId53"/>
    <p:sldId id="369" r:id="rId54"/>
    <p:sldId id="321" r:id="rId55"/>
    <p:sldId id="363" r:id="rId56"/>
    <p:sldId id="332" r:id="rId57"/>
    <p:sldId id="333" r:id="rId58"/>
    <p:sldId id="323" r:id="rId59"/>
    <p:sldId id="319" r:id="rId60"/>
    <p:sldId id="336" r:id="rId61"/>
    <p:sldId id="324" r:id="rId62"/>
    <p:sldId id="331" r:id="rId63"/>
    <p:sldId id="370" r:id="rId64"/>
    <p:sldId id="328" r:id="rId65"/>
    <p:sldId id="412" r:id="rId66"/>
    <p:sldId id="416" r:id="rId67"/>
  </p:sldIdLst>
  <p:sldSz cx="12192000" cy="6858000"/>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415"/>
            <p14:sldId id="360"/>
            <p14:sldId id="354"/>
            <p14:sldId id="355"/>
            <p14:sldId id="371"/>
            <p14:sldId id="376"/>
            <p14:sldId id="380"/>
            <p14:sldId id="414"/>
            <p14:sldId id="256"/>
            <p14:sldId id="265"/>
            <p14:sldId id="421"/>
            <p14:sldId id="423"/>
            <p14:sldId id="378"/>
            <p14:sldId id="266"/>
            <p14:sldId id="362"/>
          </p14:sldIdLst>
        </p14:section>
        <p14:section name="select()" id="{742796F6-4AC2-40D6-9862-8EA797D6A928}">
          <p14:sldIdLst>
            <p14:sldId id="268"/>
            <p14:sldId id="269"/>
            <p14:sldId id="270"/>
            <p14:sldId id="291"/>
            <p14:sldId id="417"/>
            <p14:sldId id="413"/>
            <p14:sldId id="364"/>
          </p14:sldIdLst>
        </p14:section>
        <p14:section name="filter" id="{8CE85830-1EBC-4B15-A9C0-3C5DD3DA008A}">
          <p14:sldIdLst>
            <p14:sldId id="280"/>
            <p14:sldId id="340"/>
            <p14:sldId id="386"/>
            <p14:sldId id="281"/>
            <p14:sldId id="426"/>
            <p14:sldId id="295"/>
            <p14:sldId id="384"/>
            <p14:sldId id="297"/>
            <p14:sldId id="387"/>
            <p14:sldId id="285"/>
            <p14:sldId id="392"/>
            <p14:sldId id="418"/>
            <p14:sldId id="372"/>
            <p14:sldId id="366"/>
          </p14:sldIdLst>
        </p14:section>
        <p14:section name="arrange" id="{8168BACF-403C-4723-B5F3-875FAE6C5A39}">
          <p14:sldIdLst>
            <p14:sldId id="301"/>
            <p14:sldId id="406"/>
            <p14:sldId id="303"/>
            <p14:sldId id="304"/>
            <p14:sldId id="407"/>
            <p14:sldId id="410"/>
            <p14:sldId id="368"/>
          </p14:sldIdLst>
        </p14:section>
        <p14:section name="pipe" id="{7561AE8B-0928-4B40-9E7D-8496CE581DA5}">
          <p14:sldIdLst>
            <p14:sldId id="309"/>
            <p14:sldId id="302"/>
            <p14:sldId id="310"/>
            <p14:sldId id="311"/>
            <p14:sldId id="312"/>
            <p14:sldId id="313"/>
            <p14:sldId id="314"/>
            <p14:sldId id="411"/>
            <p14:sldId id="369"/>
            <p14:sldId id="321"/>
          </p14:sldIdLst>
        </p14:section>
        <p14:section name="Deriving Data" id="{0D4867BF-EED7-4685-8E9E-05EB8516C8B7}">
          <p14:sldIdLst>
            <p14:sldId id="363"/>
            <p14:sldId id="332"/>
            <p14:sldId id="333"/>
            <p14:sldId id="323"/>
          </p14:sldIdLst>
        </p14:section>
        <p14:section name="mutate" id="{5194B3A8-23FC-4B47-AFA1-13F0F45CB06C}">
          <p14:sldIdLst>
            <p14:sldId id="319"/>
            <p14:sldId id="336"/>
            <p14:sldId id="324"/>
            <p14:sldId id="331"/>
            <p14:sldId id="370"/>
            <p14:sldId id="328"/>
            <p14:sldId id="412"/>
            <p14:sldId id="416"/>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C283"/>
    <a:srgbClr val="F8A968"/>
    <a:srgbClr val="FCC598"/>
    <a:srgbClr val="A5C0E5"/>
    <a:srgbClr val="CEE3A7"/>
    <a:srgbClr val="E6A5A4"/>
    <a:srgbClr val="0365C0"/>
    <a:srgbClr val="538DD5"/>
    <a:srgbClr val="005493"/>
    <a:srgbClr val="8DB4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55" autoAdjust="0"/>
    <p:restoredTop sz="56734" autoAdjust="0"/>
  </p:normalViewPr>
  <p:slideViewPr>
    <p:cSldViewPr snapToGrid="0">
      <p:cViewPr varScale="1">
        <p:scale>
          <a:sx n="40" d="100"/>
          <a:sy n="40" d="100"/>
        </p:scale>
        <p:origin x="1620" y="30"/>
      </p:cViewPr>
      <p:guideLst>
        <p:guide pos="7008"/>
        <p:guide orient="horz" pos="3240"/>
      </p:guideLst>
    </p:cSldViewPr>
  </p:slideViewPr>
  <p:notesTextViewPr>
    <p:cViewPr>
      <p:scale>
        <a:sx n="1" d="1"/>
        <a:sy n="1" d="1"/>
      </p:scale>
      <p:origin x="0" y="0"/>
    </p:cViewPr>
  </p:notesTextViewPr>
  <p:notesViewPr>
    <p:cSldViewPr snapToGrid="0" showGuides="1">
      <p:cViewPr varScale="1">
        <p:scale>
          <a:sx n="93" d="100"/>
          <a:sy n="93" d="100"/>
        </p:scale>
        <p:origin x="3648"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17" y="4560556"/>
            <a:ext cx="5852158" cy="4320534"/>
          </a:xfrm>
          <a:prstGeom prst="rect">
            <a:avLst/>
          </a:prstGeom>
          <a:noFill/>
          <a:ln>
            <a:noFill/>
          </a:ln>
        </p:spPr>
        <p:txBody>
          <a:bodyPr spcFirstLastPara="1" wrap="square" lIns="49232" tIns="49232" rIns="49232" bIns="49232"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Welcome</a:t>
            </a:r>
            <a:r>
              <a:rPr lang="en-US" baseline="0" dirty="0" smtClean="0"/>
              <a:t> back everyone </a:t>
            </a:r>
            <a:r>
              <a:rPr lang="en-US" baseline="0" dirty="0" smtClean="0"/>
              <a:t>to </a:t>
            </a:r>
            <a:r>
              <a:rPr lang="en-US" baseline="0" dirty="0" smtClean="0"/>
              <a:t>the fourth session in this Introduction to R workshop. This is Amrom Obstfeld speaking. A quick </a:t>
            </a:r>
            <a:r>
              <a:rPr lang="en-US" dirty="0" smtClean="0"/>
              <a:t>reminder before we begin to have these three resources available to you. In particular make</a:t>
            </a:r>
            <a:r>
              <a:rPr lang="en-US" baseline="0" dirty="0" smtClean="0"/>
              <a:t> sure you have the </a:t>
            </a:r>
            <a:r>
              <a:rPr lang="en-US" baseline="0" dirty="0" err="1" smtClean="0"/>
              <a:t>Rstudio</a:t>
            </a:r>
            <a:r>
              <a:rPr lang="en-US" baseline="0" dirty="0" smtClean="0"/>
              <a:t> cloud site open, that you are logged in, and have opened up your version of the R Workshop project.</a:t>
            </a:r>
            <a:endParaRPr lang="en-US" dirty="0"/>
          </a:p>
        </p:txBody>
      </p:sp>
    </p:spTree>
    <p:extLst>
      <p:ext uri="{BB962C8B-B14F-4D97-AF65-F5344CB8AC3E}">
        <p14:creationId xmlns:p14="http://schemas.microsoft.com/office/powerpoint/2010/main" val="6676726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smtClean="0"/>
              <a:t>Now</a:t>
            </a:r>
            <a:r>
              <a:rPr lang="en-US" sz="600" baseline="0" dirty="0" smtClean="0"/>
              <a:t> </a:t>
            </a:r>
            <a:r>
              <a:rPr lang="en-US" sz="600" baseline="0" dirty="0" smtClean="0"/>
              <a:t>dplyr isn't just a haphazard collection of functions. It takes a holistic almost philosophical approach to the transformation of data and implements it in an organized lexicon or grammar for programmatically transforming data.</a:t>
            </a:r>
            <a:endParaRPr lang="en-US" sz="600" dirty="0"/>
          </a:p>
          <a:p>
            <a:pPr marL="0" indent="0">
              <a:buNone/>
            </a:pPr>
            <a:endParaRPr lang="en-US" sz="600" dirty="0" smtClean="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smtClean="0"/>
              <a:t>What </a:t>
            </a:r>
            <a:r>
              <a:rPr lang="en-US" sz="700" dirty="0" smtClean="0"/>
              <a:t>I </a:t>
            </a:r>
            <a:r>
              <a:rPr lang="en-US" sz="700" dirty="0" smtClean="0"/>
              <a:t>mean </a:t>
            </a:r>
            <a:r>
              <a:rPr lang="en-US" sz="700" dirty="0" smtClean="0"/>
              <a:t>when</a:t>
            </a:r>
            <a:r>
              <a:rPr lang="en-US" sz="700" baseline="0" dirty="0" smtClean="0"/>
              <a:t> I say </a:t>
            </a:r>
            <a:r>
              <a:rPr lang="en-US" sz="700" dirty="0" smtClean="0"/>
              <a:t>a </a:t>
            </a:r>
            <a:r>
              <a:rPr lang="en-US" sz="700" dirty="0" smtClean="0"/>
              <a:t>grammar for transforming data </a:t>
            </a:r>
            <a:r>
              <a:rPr lang="en-US" sz="700" dirty="0" smtClean="0"/>
              <a:t>really </a:t>
            </a:r>
            <a:r>
              <a:rPr lang="en-US" sz="700" dirty="0" smtClean="0"/>
              <a:t>relates to 2 characteristics of the dplyr approach.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smtClean="0"/>
              <a:t>#1</a:t>
            </a:r>
            <a:r>
              <a:rPr lang="en-US" sz="700" baseline="0" dirty="0" smtClean="0"/>
              <a:t> </a:t>
            </a:r>
            <a:r>
              <a:rPr lang="en-US" sz="700" dirty="0" smtClean="0"/>
              <a:t>In a similar way to how verbs operate on nouns, dplyr functions operate on a data </a:t>
            </a:r>
            <a:r>
              <a:rPr lang="en-US" sz="700" dirty="0" smtClean="0"/>
              <a:t>frames.</a:t>
            </a:r>
            <a:endParaRPr lang="en-US" sz="700" dirty="0" smtClean="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smtClean="0"/>
              <a:t>#2</a:t>
            </a:r>
            <a:r>
              <a:rPr lang="en-US" sz="700" baseline="0" dirty="0" smtClean="0"/>
              <a:t> </a:t>
            </a:r>
            <a:r>
              <a:rPr lang="en-US" sz="700" dirty="0" smtClean="0"/>
              <a:t>Dplyr</a:t>
            </a:r>
            <a:r>
              <a:rPr lang="en-US" sz="700" baseline="0" dirty="0" smtClean="0"/>
              <a:t> functions </a:t>
            </a:r>
            <a:r>
              <a:rPr lang="en-US" sz="700" dirty="0" smtClean="0"/>
              <a:t>use a consistent syntax which</a:t>
            </a:r>
            <a:r>
              <a:rPr lang="en-US" sz="700" baseline="0" dirty="0" smtClean="0"/>
              <a:t> minimizes cognitive load so once you understand the dplyr approach </a:t>
            </a:r>
            <a:r>
              <a:rPr lang="en-US" sz="700" baseline="0" dirty="0" smtClean="0"/>
              <a:t>with one function its </a:t>
            </a:r>
            <a:r>
              <a:rPr lang="en-US" sz="700" baseline="0" dirty="0" smtClean="0"/>
              <a:t>easier to learn new </a:t>
            </a:r>
            <a:r>
              <a:rPr lang="en-US" sz="700" baseline="0" dirty="0" smtClean="0"/>
              <a:t>functions in dplyr and will talk about that in a few more slides.</a:t>
            </a:r>
            <a:endParaRPr lang="en-US" sz="700" dirty="0" smtClean="0"/>
          </a:p>
          <a:p>
            <a:pPr marL="0" indent="0">
              <a:buNone/>
            </a:pPr>
            <a:endParaRPr lang="en-US" sz="600" dirty="0" smtClean="0"/>
          </a:p>
          <a:p>
            <a:pPr marL="0" indent="0">
              <a:buNone/>
            </a:pPr>
            <a:endParaRPr lang="en-US" sz="600" dirty="0" smtClean="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3894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Another feature of the dplyr approach to data manipulation</a:t>
            </a:r>
            <a:r>
              <a:rPr lang="en-US" baseline="0" dirty="0" smtClean="0"/>
              <a:t> is that each function in the package is tuned to do one thing, meaning to change the data in one way. </a:t>
            </a:r>
          </a:p>
          <a:p>
            <a:pPr marL="158750" indent="0">
              <a:buNone/>
            </a:pPr>
            <a:r>
              <a:rPr lang="en-US" baseline="0" dirty="0" smtClean="0"/>
              <a:t>What this means is that if you have several changes you need to make to the dataset you won't be applying one function to get it to the end result as you see on this slide.</a:t>
            </a:r>
          </a:p>
        </p:txBody>
      </p:sp>
    </p:spTree>
    <p:extLst>
      <p:ext uri="{BB962C8B-B14F-4D97-AF65-F5344CB8AC3E}">
        <p14:creationId xmlns:p14="http://schemas.microsoft.com/office/powerpoint/2010/main" val="906025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aseline="0" dirty="0" smtClean="0"/>
              <a:t>Rather a typical workflow involves making one tweak to the data at a time, going through a sequence of steps, each one carried out by one function to get you to the final tidy dataset.</a:t>
            </a:r>
            <a:endParaRPr lang="en-US" dirty="0"/>
          </a:p>
        </p:txBody>
      </p:sp>
    </p:spTree>
    <p:extLst>
      <p:ext uri="{BB962C8B-B14F-4D97-AF65-F5344CB8AC3E}">
        <p14:creationId xmlns:p14="http://schemas.microsoft.com/office/powerpoint/2010/main" val="3141107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800" baseline="0" dirty="0" smtClean="0">
                <a:latin typeface="Calibri"/>
                <a:ea typeface="Calibri"/>
                <a:cs typeface="Calibri"/>
                <a:sym typeface="Calibri"/>
              </a:rPr>
              <a:t>This session is about getting to know these functions. Data wrangling can require a lot of different manipulations and dplyr has a deep bench of functions, but most data wrangling in my experience will involve one of these four actions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800" baseline="0" dirty="0" smtClean="0">
              <a:latin typeface="Calibri"/>
              <a:ea typeface="Calibri"/>
              <a:cs typeface="Calibri"/>
              <a:sym typeface="Calibri"/>
            </a:endParaRPr>
          </a:p>
          <a:p>
            <a:pPr marL="0" indent="0">
              <a:buNone/>
            </a:pPr>
            <a:r>
              <a:rPr lang="en-US" sz="800" baseline="0" dirty="0" smtClean="0">
                <a:latin typeface="Calibri"/>
                <a:cs typeface="Calibri"/>
                <a:sym typeface="Calibri"/>
              </a:rPr>
              <a:t>Starting with the raw data, </a:t>
            </a:r>
            <a:r>
              <a:rPr lang="en-US" sz="800" baseline="0" dirty="0" err="1" smtClean="0">
                <a:latin typeface="Calibri"/>
                <a:cs typeface="Calibri"/>
                <a:sym typeface="Calibri"/>
              </a:rPr>
              <a:t>youll</a:t>
            </a:r>
            <a:r>
              <a:rPr lang="en-US" sz="800" baseline="0" dirty="0" smtClean="0">
                <a:latin typeface="Calibri"/>
                <a:cs typeface="Calibri"/>
                <a:sym typeface="Calibri"/>
              </a:rPr>
              <a:t> need to choose the columns you want, define and extract the rows of interest, you will likely need to derive new calculated columns and finally often we have to aggregate data with a summary.</a:t>
            </a:r>
          </a:p>
          <a:p>
            <a:pPr marL="0" indent="0">
              <a:buNone/>
            </a:pPr>
            <a:r>
              <a:rPr lang="en-US" sz="800" baseline="0" dirty="0" smtClean="0">
                <a:latin typeface="Calibri"/>
                <a:cs typeface="Calibri"/>
                <a:sym typeface="Wingdings" panose="05000000000000000000" pitchFamily="2" charset="2"/>
              </a:rPr>
              <a:t></a:t>
            </a:r>
          </a:p>
          <a:p>
            <a:pPr marL="0" indent="0">
              <a:buNone/>
            </a:pPr>
            <a:r>
              <a:rPr lang="en-US" sz="800" baseline="0" dirty="0" smtClean="0">
                <a:latin typeface="Calibri"/>
                <a:cs typeface="Calibri"/>
                <a:sym typeface="Wingdings" panose="05000000000000000000" pitchFamily="2" charset="2"/>
              </a:rPr>
              <a:t>Dplyr implements four functions that handle each of these actions, Select, Filter, Mutate, and Summarize. In this lecture we'll be discussing the first 3, and the last one will be covered in the next lecture.</a:t>
            </a: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65633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One of the major advantages of using dplyr functions in your data analysis</a:t>
            </a:r>
            <a:r>
              <a:rPr lang="en-US" baseline="0" dirty="0" smtClean="0"/>
              <a:t> </a:t>
            </a:r>
            <a:r>
              <a:rPr lang="en-US" dirty="0" smtClean="0"/>
              <a:t>is that dplyr functions all use a common syntax, which makes them easier to learn. </a:t>
            </a:r>
          </a:p>
          <a:p>
            <a:pPr marL="0" indent="0">
              <a:buNone/>
            </a:pPr>
            <a:endParaRPr lang="en-US" dirty="0" smtClean="0"/>
          </a:p>
          <a:p>
            <a:pPr marL="0" indent="0">
              <a:buNone/>
            </a:pPr>
            <a:r>
              <a:rPr lang="en-US" dirty="0" smtClean="0"/>
              <a:t>Each one will take a</a:t>
            </a:r>
            <a:r>
              <a:rPr lang="en-US" baseline="0" dirty="0" smtClean="0"/>
              <a:t> data frame as the first argument, which will be followed by additional arguments that basically serve as instructions to the function on how to operate on the data frame. The output of dplyr functions is always another data frame. </a:t>
            </a:r>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07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smtClean="0"/>
              <a:t>The first</a:t>
            </a:r>
            <a:r>
              <a:rPr lang="en-US" baseline="0" dirty="0" smtClean="0"/>
              <a:t> set of functions we will explore will be ones whose primary goal is to extracting the data of interest from a large and often messy pile of data.</a:t>
            </a:r>
          </a:p>
          <a:p>
            <a:pPr marL="85487" indent="0">
              <a:buNone/>
            </a:pPr>
            <a:endParaRPr lang="en-US" baseline="0" dirty="0" smtClean="0"/>
          </a:p>
          <a:p>
            <a:pPr marL="85487"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Reducing a dataset to a narrow subset of columns and rows that are needed to answer a specific question are commonly the beginning of a data analysis.</a:t>
            </a:r>
            <a:endParaRPr lang="en-US" dirty="0"/>
          </a:p>
        </p:txBody>
      </p:sp>
    </p:spTree>
    <p:extLst>
      <p:ext uri="{BB962C8B-B14F-4D97-AF65-F5344CB8AC3E}">
        <p14:creationId xmlns:p14="http://schemas.microsoft.com/office/powerpoint/2010/main" val="3004969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We will </a:t>
            </a:r>
            <a:r>
              <a:rPr lang="en-US" dirty="0" smtClean="0"/>
              <a:t>start </a:t>
            </a:r>
            <a:r>
              <a:rPr lang="en-US" dirty="0"/>
              <a:t>with the select function</a:t>
            </a:r>
            <a:r>
              <a:rPr lang="en-US" dirty="0" smtClean="0"/>
              <a:t>. It’s </a:t>
            </a:r>
            <a:r>
              <a:rPr lang="en-US" dirty="0"/>
              <a:t>not uncommon to get datasets with hundreds or even thousands of </a:t>
            </a:r>
            <a:r>
              <a:rPr lang="en-US" dirty="0" smtClean="0"/>
              <a:t>columns. </a:t>
            </a:r>
            <a:r>
              <a:rPr lang="en-US" dirty="0"/>
              <a:t>In this case, the first challenge is often narrowing in on the variables you’re actually interested in. select() allows you to rapidly zoom in on a useful subset </a:t>
            </a:r>
            <a:r>
              <a:rPr lang="en-US" dirty="0" smtClean="0"/>
              <a:t>of the columns in the raw data.</a:t>
            </a:r>
            <a:endParaRPr dirty="0"/>
          </a:p>
          <a:p>
            <a:pPr marL="0" indent="0">
              <a:buNone/>
            </a:pPr>
            <a:endParaRPr dirty="0"/>
          </a:p>
          <a:p>
            <a:pPr marL="0" indent="0">
              <a:buNone/>
            </a:pPr>
            <a:endParaRPr dirty="0"/>
          </a:p>
        </p:txBody>
      </p:sp>
      <p:sp>
        <p:nvSpPr>
          <p:cNvPr id="159" name="Google Shape;159;p1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5263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smtClean="0">
                <a:solidFill>
                  <a:schemeClr val="dk1"/>
                </a:solidFill>
                <a:latin typeface="Calibri"/>
                <a:ea typeface="Calibri"/>
                <a:cs typeface="Calibri"/>
                <a:sym typeface="Calibri"/>
              </a:rPr>
              <a:t>Here you see the graphical framework for how select works. You provide</a:t>
            </a:r>
            <a:r>
              <a:rPr lang="en-US" sz="1100" baseline="0" dirty="0" smtClean="0">
                <a:solidFill>
                  <a:schemeClr val="dk1"/>
                </a:solidFill>
                <a:latin typeface="Calibri"/>
                <a:ea typeface="Calibri"/>
                <a:cs typeface="Calibri"/>
                <a:sym typeface="Calibri"/>
              </a:rPr>
              <a:t> the raw data as the input in the form of a data frame.</a:t>
            </a:r>
            <a:endParaRPr lang="en-US" sz="1100" dirty="0" smtClean="0">
              <a:solidFill>
                <a:schemeClr val="dk1"/>
              </a:solidFill>
              <a:latin typeface="Calibri"/>
              <a:ea typeface="Calibri"/>
              <a:cs typeface="Calibri"/>
              <a:sym typeface="Calibri"/>
            </a:endParaRPr>
          </a:p>
          <a:p>
            <a:pPr marL="0" indent="0">
              <a:lnSpc>
                <a:spcPct val="115000"/>
              </a:lnSpc>
              <a:buClr>
                <a:schemeClr val="dk1"/>
              </a:buClr>
              <a:buNone/>
            </a:pPr>
            <a:endParaRPr lang="en-US" sz="1100" dirty="0" smtClean="0">
              <a:solidFill>
                <a:schemeClr val="dk1"/>
              </a:solidFill>
              <a:latin typeface="Calibri"/>
              <a:ea typeface="Calibri"/>
              <a:cs typeface="Calibri"/>
              <a:sym typeface="Calibri"/>
            </a:endParaRPr>
          </a:p>
          <a:p>
            <a:pPr marL="0" indent="0">
              <a:lnSpc>
                <a:spcPct val="115000"/>
              </a:lnSpc>
              <a:buClr>
                <a:schemeClr val="dk1"/>
              </a:buClr>
              <a:buNone/>
            </a:pPr>
            <a:r>
              <a:rPr lang="en-US" sz="1100" dirty="0" smtClean="0">
                <a:solidFill>
                  <a:schemeClr val="dk1"/>
                </a:solidFill>
                <a:latin typeface="Calibri"/>
                <a:ea typeface="Calibri"/>
                <a:cs typeface="Calibri"/>
                <a:sym typeface="Calibri"/>
              </a:rPr>
              <a:t>It will extract the columns </a:t>
            </a:r>
            <a:r>
              <a:rPr lang="en-US" sz="1100" dirty="0">
                <a:solidFill>
                  <a:schemeClr val="dk1"/>
                </a:solidFill>
                <a:latin typeface="Calibri"/>
                <a:ea typeface="Calibri"/>
                <a:cs typeface="Calibri"/>
                <a:sym typeface="Calibri"/>
              </a:rPr>
              <a:t>of your choosing from </a:t>
            </a:r>
            <a:r>
              <a:rPr lang="en-US" sz="1100" dirty="0" smtClean="0">
                <a:solidFill>
                  <a:schemeClr val="dk1"/>
                </a:solidFill>
                <a:latin typeface="Calibri"/>
                <a:ea typeface="Calibri"/>
                <a:cs typeface="Calibri"/>
                <a:sym typeface="Calibri"/>
              </a:rPr>
              <a:t>and return </a:t>
            </a:r>
            <a:r>
              <a:rPr lang="en-US" sz="1100" dirty="0">
                <a:solidFill>
                  <a:schemeClr val="dk1"/>
                </a:solidFill>
                <a:latin typeface="Calibri"/>
                <a:ea typeface="Calibri"/>
                <a:cs typeface="Calibri"/>
                <a:sym typeface="Calibri"/>
              </a:rPr>
              <a:t>these columns as a new data frame. </a:t>
            </a:r>
            <a:endParaRPr lang="en-US" sz="1100" dirty="0" smtClean="0">
              <a:solidFill>
                <a:schemeClr val="dk1"/>
              </a:solidFill>
              <a:latin typeface="Calibri"/>
              <a:ea typeface="Calibri"/>
              <a:cs typeface="Calibri"/>
              <a:sym typeface="Calibri"/>
            </a:endParaRPr>
          </a:p>
          <a:p>
            <a:pPr marL="0" indent="0">
              <a:lnSpc>
                <a:spcPct val="115000"/>
              </a:lnSpc>
              <a:buClr>
                <a:schemeClr val="dk1"/>
              </a:buClr>
              <a:buNone/>
            </a:pPr>
            <a:endParaRPr lang="en-US" sz="1100" dirty="0" smtClean="0">
              <a:solidFill>
                <a:schemeClr val="dk1"/>
              </a:solidFill>
              <a:latin typeface="Calibri"/>
              <a:ea typeface="Calibri"/>
              <a:cs typeface="Calibri"/>
              <a:sym typeface="Calibri"/>
            </a:endParaRPr>
          </a:p>
          <a:p>
            <a:pPr marL="0" indent="0">
              <a:lnSpc>
                <a:spcPct val="115000"/>
              </a:lnSpc>
              <a:buClr>
                <a:schemeClr val="dk1"/>
              </a:buClr>
              <a:buNone/>
            </a:pPr>
            <a:r>
              <a:rPr lang="en-US" sz="1100" dirty="0" smtClean="0">
                <a:solidFill>
                  <a:schemeClr val="dk1"/>
                </a:solidFill>
                <a:latin typeface="Calibri"/>
                <a:ea typeface="Calibri"/>
                <a:cs typeface="Calibri"/>
                <a:sym typeface="Calibri"/>
              </a:rPr>
              <a:t>In </a:t>
            </a:r>
            <a:r>
              <a:rPr lang="en-US" sz="1100" dirty="0">
                <a:solidFill>
                  <a:schemeClr val="dk1"/>
                </a:solidFill>
                <a:latin typeface="Calibri"/>
                <a:ea typeface="Calibri"/>
                <a:cs typeface="Calibri"/>
                <a:sym typeface="Calibri"/>
              </a:rPr>
              <a:t>the output, you will wind up with </a:t>
            </a:r>
            <a:r>
              <a:rPr lang="en-US" sz="1100" dirty="0" smtClean="0">
                <a:solidFill>
                  <a:schemeClr val="dk1"/>
                </a:solidFill>
                <a:latin typeface="Calibri"/>
                <a:ea typeface="Calibri"/>
                <a:cs typeface="Calibri"/>
                <a:sym typeface="Calibri"/>
              </a:rPr>
              <a:t>all </a:t>
            </a:r>
            <a:r>
              <a:rPr lang="en-US" sz="1100" dirty="0">
                <a:solidFill>
                  <a:schemeClr val="dk1"/>
                </a:solidFill>
                <a:latin typeface="Calibri"/>
                <a:ea typeface="Calibri"/>
                <a:cs typeface="Calibri"/>
                <a:sym typeface="Calibri"/>
              </a:rPr>
              <a:t>the rows that you started </a:t>
            </a:r>
            <a:r>
              <a:rPr lang="en-US" sz="1100" dirty="0" smtClean="0">
                <a:solidFill>
                  <a:schemeClr val="dk1"/>
                </a:solidFill>
                <a:latin typeface="Calibri"/>
                <a:ea typeface="Calibri"/>
                <a:cs typeface="Calibri"/>
                <a:sym typeface="Calibri"/>
              </a:rPr>
              <a:t>with and the columns defined in the select function.</a:t>
            </a:r>
            <a:endParaRPr sz="1100"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45409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smtClean="0">
                <a:solidFill>
                  <a:schemeClr val="dk1"/>
                </a:solidFill>
                <a:latin typeface="Calibri"/>
                <a:ea typeface="Calibri"/>
                <a:cs typeface="Calibri"/>
                <a:sym typeface="Calibri"/>
              </a:rPr>
              <a:t>You can see here that select() conforms to the</a:t>
            </a:r>
            <a:r>
              <a:rPr lang="en-US" sz="600" baseline="0" dirty="0" smtClean="0">
                <a:solidFill>
                  <a:schemeClr val="dk1"/>
                </a:solidFill>
                <a:latin typeface="Calibri"/>
                <a:ea typeface="Calibri"/>
                <a:cs typeface="Calibri"/>
                <a:sym typeface="Calibri"/>
              </a:rPr>
              <a:t> syntax of all dplyr functions.</a:t>
            </a:r>
            <a:endParaRPr lang="en-US" sz="600" dirty="0" smtClean="0">
              <a:solidFill>
                <a:schemeClr val="dk1"/>
              </a:solidFill>
              <a:latin typeface="Calibri"/>
              <a:ea typeface="Calibri"/>
              <a:cs typeface="Calibri"/>
              <a:sym typeface="Calibri"/>
            </a:endParaRPr>
          </a:p>
          <a:p>
            <a:pPr marL="0" indent="0">
              <a:lnSpc>
                <a:spcPct val="115000"/>
              </a:lnSpc>
              <a:buClr>
                <a:schemeClr val="dk1"/>
              </a:buClr>
              <a:buNone/>
            </a:pPr>
            <a:endParaRPr lang="en-US" sz="600" dirty="0" smtClean="0">
              <a:solidFill>
                <a:schemeClr val="dk1"/>
              </a:solidFill>
              <a:latin typeface="Calibri"/>
              <a:ea typeface="Calibri"/>
              <a:cs typeface="Calibri"/>
              <a:sym typeface="Calibri"/>
            </a:endParaRPr>
          </a:p>
          <a:p>
            <a:pPr marL="0" indent="0">
              <a:lnSpc>
                <a:spcPct val="115000"/>
              </a:lnSpc>
              <a:buClr>
                <a:schemeClr val="dk1"/>
              </a:buClr>
              <a:buNone/>
            </a:pPr>
            <a:r>
              <a:rPr lang="en-US" sz="600" dirty="0" smtClean="0">
                <a:solidFill>
                  <a:schemeClr val="dk1"/>
                </a:solidFill>
                <a:latin typeface="Calibri"/>
                <a:ea typeface="Calibri"/>
                <a:cs typeface="Calibri"/>
                <a:sym typeface="Calibri"/>
              </a:rPr>
              <a:t>Select takes the starting data frame as its first argument. In this case it’s the "</a:t>
            </a:r>
            <a:r>
              <a:rPr lang="en-US" sz="600" dirty="0" err="1" smtClean="0">
                <a:solidFill>
                  <a:schemeClr val="dk1"/>
                </a:solidFill>
                <a:latin typeface="Calibri"/>
                <a:ea typeface="Calibri"/>
                <a:cs typeface="Calibri"/>
                <a:sym typeface="Calibri"/>
              </a:rPr>
              <a:t>covid_testing</a:t>
            </a:r>
            <a:r>
              <a:rPr lang="en-US" sz="600" dirty="0" smtClean="0">
                <a:solidFill>
                  <a:schemeClr val="dk1"/>
                </a:solidFill>
                <a:latin typeface="Calibri"/>
                <a:ea typeface="Calibri"/>
                <a:cs typeface="Calibri"/>
                <a:sym typeface="Calibri"/>
              </a:rPr>
              <a:t>" data frame.</a:t>
            </a:r>
          </a:p>
          <a:p>
            <a:pPr marL="0" indent="0">
              <a:lnSpc>
                <a:spcPct val="115000"/>
              </a:lnSpc>
              <a:buClr>
                <a:schemeClr val="dk1"/>
              </a:buClr>
              <a:buNone/>
            </a:pPr>
            <a:r>
              <a:rPr lang="en-US" sz="600" dirty="0" smtClean="0">
                <a:solidFill>
                  <a:schemeClr val="dk1"/>
                </a:solidFill>
                <a:latin typeface="Calibri"/>
                <a:ea typeface="Calibri"/>
                <a:cs typeface="Calibri"/>
                <a:sym typeface="Calibri"/>
              </a:rPr>
              <a:t>After that it takes any number of additional arguments that specify the columns that you want to pick. </a:t>
            </a:r>
          </a:p>
          <a:p>
            <a:pPr marL="0" indent="0">
              <a:lnSpc>
                <a:spcPct val="115000"/>
              </a:lnSpc>
              <a:buClr>
                <a:schemeClr val="dk1"/>
              </a:buClr>
              <a:buNone/>
            </a:pPr>
            <a:r>
              <a:rPr lang="en-US" sz="600" dirty="0" smtClean="0">
                <a:solidFill>
                  <a:schemeClr val="dk1"/>
                </a:solidFill>
                <a:latin typeface="Calibri"/>
                <a:ea typeface="Calibri"/>
                <a:cs typeface="Calibri"/>
                <a:sym typeface="Calibri"/>
              </a:rPr>
              <a:t>In it’s simplest form, those additional arguments will just be the names of the columns that you want to select. Like in this case we are indicating that we want to keep the </a:t>
            </a:r>
            <a:r>
              <a:rPr lang="en-US" sz="600" dirty="0" err="1" smtClean="0">
                <a:solidFill>
                  <a:schemeClr val="dk1"/>
                </a:solidFill>
                <a:latin typeface="Calibri"/>
                <a:ea typeface="Calibri"/>
                <a:cs typeface="Calibri"/>
                <a:sym typeface="Calibri"/>
              </a:rPr>
              <a:t>mrn</a:t>
            </a:r>
            <a:r>
              <a:rPr lang="en-US" sz="600" dirty="0" smtClean="0">
                <a:solidFill>
                  <a:schemeClr val="dk1"/>
                </a:solidFill>
                <a:latin typeface="Calibri"/>
                <a:ea typeface="Calibri"/>
                <a:cs typeface="Calibri"/>
                <a:sym typeface="Calibri"/>
              </a:rPr>
              <a:t> and </a:t>
            </a:r>
            <a:r>
              <a:rPr lang="en-US" sz="600" dirty="0" err="1" smtClean="0">
                <a:solidFill>
                  <a:schemeClr val="dk1"/>
                </a:solidFill>
                <a:latin typeface="Calibri"/>
                <a:ea typeface="Calibri"/>
                <a:cs typeface="Calibri"/>
                <a:sym typeface="Calibri"/>
              </a:rPr>
              <a:t>last_name</a:t>
            </a:r>
            <a:r>
              <a:rPr lang="en-US" sz="600" dirty="0" smtClean="0">
                <a:solidFill>
                  <a:schemeClr val="dk1"/>
                </a:solidFill>
                <a:latin typeface="Calibri"/>
                <a:ea typeface="Calibri"/>
                <a:cs typeface="Calibri"/>
                <a:sym typeface="Calibri"/>
              </a:rPr>
              <a:t> columns.</a:t>
            </a:r>
          </a:p>
          <a:p>
            <a:pPr marL="0" indent="0">
              <a:lnSpc>
                <a:spcPct val="115000"/>
              </a:lnSpc>
              <a:buClr>
                <a:schemeClr val="dk1"/>
              </a:buClr>
              <a:buNone/>
            </a:pPr>
            <a:r>
              <a:rPr lang="en-US" sz="600" dirty="0" smtClean="0">
                <a:solidFill>
                  <a:schemeClr val="dk1"/>
                </a:solidFill>
                <a:latin typeface="Calibri"/>
                <a:ea typeface="Calibri"/>
                <a:cs typeface="Calibri"/>
                <a:sym typeface="Calibri"/>
              </a:rPr>
              <a:t> In very wide datasets, writing out the names of the columns you want just doesn’t scale so dplyr does have additional</a:t>
            </a:r>
            <a:r>
              <a:rPr lang="en-US" sz="600" baseline="0" dirty="0" smtClean="0">
                <a:solidFill>
                  <a:schemeClr val="dk1"/>
                </a:solidFill>
                <a:latin typeface="Calibri"/>
                <a:ea typeface="Calibri"/>
                <a:cs typeface="Calibri"/>
                <a:sym typeface="Calibri"/>
              </a:rPr>
              <a:t> </a:t>
            </a:r>
            <a:r>
              <a:rPr lang="en-US" sz="600" dirty="0" smtClean="0">
                <a:solidFill>
                  <a:schemeClr val="dk1"/>
                </a:solidFill>
                <a:latin typeface="Calibri"/>
                <a:ea typeface="Calibri"/>
                <a:cs typeface="Calibri"/>
                <a:sym typeface="Calibri"/>
              </a:rPr>
              <a:t>convenience functions that can help you succinctly identify the columns you want. We won't go over these together but they </a:t>
            </a:r>
            <a:r>
              <a:rPr lang="en-US" sz="600" baseline="0" dirty="0" smtClean="0">
                <a:solidFill>
                  <a:schemeClr val="dk1"/>
                </a:solidFill>
                <a:latin typeface="Calibri"/>
                <a:ea typeface="Calibri"/>
                <a:cs typeface="Calibri"/>
                <a:sym typeface="Calibri"/>
              </a:rPr>
              <a:t>can be found in the data transformation cheat sheet in the appendix to your </a:t>
            </a:r>
            <a:r>
              <a:rPr lang="en-US" sz="600" baseline="0" dirty="0" err="1" smtClean="0">
                <a:solidFill>
                  <a:schemeClr val="dk1"/>
                </a:solidFill>
                <a:latin typeface="Calibri"/>
                <a:ea typeface="Calibri"/>
                <a:cs typeface="Calibri"/>
                <a:sym typeface="Calibri"/>
              </a:rPr>
              <a:t>coursebook</a:t>
            </a:r>
            <a:r>
              <a:rPr lang="en-US" sz="600" baseline="0" dirty="0" smtClean="0">
                <a:solidFill>
                  <a:schemeClr val="dk1"/>
                </a:solidFill>
                <a:latin typeface="Calibri"/>
                <a:ea typeface="Calibri"/>
                <a:cs typeface="Calibri"/>
                <a:sym typeface="Calibri"/>
              </a:rPr>
              <a:t>.</a:t>
            </a:r>
            <a:endParaRPr sz="600" dirty="0">
              <a:solidFill>
                <a:schemeClr val="dk1"/>
              </a:solidFill>
              <a:latin typeface="Calibri"/>
              <a:ea typeface="Calibri"/>
              <a:cs typeface="Calibri"/>
              <a:sym typeface="Calibri"/>
            </a:endParaRPr>
          </a:p>
          <a:p>
            <a:pPr marL="0" indent="0">
              <a:buNone/>
            </a:pPr>
            <a:endParaRPr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81542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smtClean="0">
                <a:solidFill>
                  <a:schemeClr val="dk1"/>
                </a:solidFill>
                <a:latin typeface="Calibri"/>
                <a:ea typeface="Calibri"/>
                <a:cs typeface="Calibri"/>
                <a:sym typeface="Calibri"/>
              </a:rPr>
              <a:t>So for example, </a:t>
            </a:r>
            <a:r>
              <a:rPr lang="en-US" sz="600" dirty="0">
                <a:solidFill>
                  <a:schemeClr val="dk1"/>
                </a:solidFill>
                <a:latin typeface="Calibri"/>
                <a:ea typeface="Calibri"/>
                <a:cs typeface="Calibri"/>
                <a:sym typeface="Calibri"/>
              </a:rPr>
              <a:t>if you were to </a:t>
            </a:r>
            <a:r>
              <a:rPr lang="en-US" sz="600" dirty="0" smtClean="0">
                <a:solidFill>
                  <a:schemeClr val="dk1"/>
                </a:solidFill>
                <a:latin typeface="Calibri"/>
                <a:ea typeface="Calibri"/>
                <a:cs typeface="Calibri"/>
                <a:sym typeface="Calibri"/>
              </a:rPr>
              <a:t>run the code</a:t>
            </a:r>
            <a:r>
              <a:rPr lang="en-US" sz="600" baseline="0" dirty="0" smtClean="0">
                <a:solidFill>
                  <a:schemeClr val="dk1"/>
                </a:solidFill>
                <a:latin typeface="Calibri"/>
                <a:ea typeface="Calibri"/>
                <a:cs typeface="Calibri"/>
                <a:sym typeface="Calibri"/>
              </a:rPr>
              <a:t> you see here</a:t>
            </a:r>
            <a:r>
              <a:rPr lang="en-US" sz="600" dirty="0" smtClean="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the </a:t>
            </a:r>
            <a:r>
              <a:rPr lang="en-US" sz="600" dirty="0" smtClean="0">
                <a:solidFill>
                  <a:schemeClr val="dk1"/>
                </a:solidFill>
                <a:latin typeface="Calibri"/>
                <a:ea typeface="Calibri"/>
                <a:cs typeface="Calibri"/>
                <a:sym typeface="Calibri"/>
              </a:rPr>
              <a:t>snippet of the </a:t>
            </a:r>
            <a:r>
              <a:rPr lang="en-US" sz="600" dirty="0" err="1" smtClean="0">
                <a:solidFill>
                  <a:schemeClr val="dk1"/>
                </a:solidFill>
                <a:latin typeface="Calibri"/>
                <a:ea typeface="Calibri"/>
                <a:cs typeface="Calibri"/>
                <a:sym typeface="Calibri"/>
              </a:rPr>
              <a:t>covid_testing</a:t>
            </a:r>
            <a:r>
              <a:rPr lang="en-US" sz="600" dirty="0" smtClean="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data frame </a:t>
            </a:r>
            <a:r>
              <a:rPr lang="en-US" sz="600" dirty="0" smtClean="0">
                <a:solidFill>
                  <a:schemeClr val="dk1"/>
                </a:solidFill>
                <a:latin typeface="Calibri"/>
                <a:ea typeface="Calibri"/>
                <a:cs typeface="Calibri"/>
                <a:sym typeface="Calibri"/>
              </a:rPr>
              <a:t>on the left would </a:t>
            </a:r>
            <a:r>
              <a:rPr lang="en-US" sz="600" dirty="0">
                <a:solidFill>
                  <a:schemeClr val="dk1"/>
                </a:solidFill>
                <a:latin typeface="Calibri"/>
                <a:ea typeface="Calibri"/>
                <a:cs typeface="Calibri"/>
                <a:sym typeface="Calibri"/>
              </a:rPr>
              <a:t>be accepted as input and a subset of it, the </a:t>
            </a:r>
            <a:r>
              <a:rPr lang="en-US" sz="600" dirty="0" err="1" smtClean="0">
                <a:solidFill>
                  <a:schemeClr val="dk1"/>
                </a:solidFill>
                <a:latin typeface="Calibri"/>
                <a:ea typeface="Calibri"/>
                <a:cs typeface="Calibri"/>
                <a:sym typeface="Calibri"/>
              </a:rPr>
              <a:t>mrn</a:t>
            </a:r>
            <a:r>
              <a:rPr lang="en-US" sz="600" dirty="0" smtClean="0">
                <a:solidFill>
                  <a:schemeClr val="dk1"/>
                </a:solidFill>
                <a:latin typeface="Calibri"/>
                <a:ea typeface="Calibri"/>
                <a:cs typeface="Calibri"/>
                <a:sym typeface="Calibri"/>
              </a:rPr>
              <a:t> and </a:t>
            </a:r>
            <a:r>
              <a:rPr lang="en-US" sz="600" dirty="0">
                <a:solidFill>
                  <a:schemeClr val="dk1"/>
                </a:solidFill>
                <a:latin typeface="Calibri"/>
                <a:ea typeface="Calibri"/>
                <a:cs typeface="Calibri"/>
                <a:sym typeface="Calibri"/>
              </a:rPr>
              <a:t>the </a:t>
            </a:r>
            <a:r>
              <a:rPr lang="en-US" sz="600" dirty="0" err="1" smtClean="0">
                <a:solidFill>
                  <a:schemeClr val="dk1"/>
                </a:solidFill>
                <a:latin typeface="Calibri"/>
                <a:ea typeface="Calibri"/>
                <a:cs typeface="Calibri"/>
                <a:sym typeface="Calibri"/>
              </a:rPr>
              <a:t>last_name</a:t>
            </a:r>
            <a:r>
              <a:rPr lang="en-US" sz="600" dirty="0" smtClean="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would be returned as output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5114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aseline="0" dirty="0" smtClean="0"/>
              <a:t>In </a:t>
            </a:r>
            <a:r>
              <a:rPr lang="en-US" baseline="0" dirty="0" smtClean="0"/>
              <a:t>this session we'll begin to tackle one of the fundamental issues in data analysis and that is the process of transforming, or wrangling, your data set. </a:t>
            </a:r>
            <a:endParaRPr lang="en-US" dirty="0"/>
          </a:p>
        </p:txBody>
      </p:sp>
    </p:spTree>
    <p:extLst>
      <p:ext uri="{BB962C8B-B14F-4D97-AF65-F5344CB8AC3E}">
        <p14:creationId xmlns:p14="http://schemas.microsoft.com/office/powerpoint/2010/main" val="33596218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smtClean="0">
                <a:solidFill>
                  <a:schemeClr val="dk1"/>
                </a:solidFill>
                <a:latin typeface="Calibri"/>
                <a:ea typeface="Calibri"/>
                <a:cs typeface="Calibri"/>
                <a:sym typeface="Calibri"/>
              </a:rPr>
              <a:t>Also by the way you if</a:t>
            </a:r>
            <a:r>
              <a:rPr lang="en-US" sz="600" baseline="0" dirty="0" smtClean="0">
                <a:solidFill>
                  <a:schemeClr val="dk1"/>
                </a:solidFill>
                <a:latin typeface="Calibri"/>
                <a:ea typeface="Calibri"/>
                <a:cs typeface="Calibri"/>
                <a:sym typeface="Calibri"/>
              </a:rPr>
              <a:t> you put a little minus sign before the name of the column then select will actually EXCLUDE that column from the output.</a:t>
            </a:r>
          </a:p>
          <a:p>
            <a:pPr marL="0" indent="0">
              <a:buNone/>
            </a:pPr>
            <a:endParaRPr lang="en-US" sz="600" baseline="0" dirty="0" smtClean="0">
              <a:solidFill>
                <a:schemeClr val="dk1"/>
              </a:solidFill>
              <a:latin typeface="Calibri"/>
              <a:cs typeface="Calibri"/>
              <a:sym typeface="Calibri"/>
            </a:endParaRPr>
          </a:p>
          <a:p>
            <a:pPr marL="0" indent="0">
              <a:buNone/>
            </a:pPr>
            <a:r>
              <a:rPr lang="en-US" sz="600" baseline="0" dirty="0" smtClean="0">
                <a:solidFill>
                  <a:schemeClr val="dk1"/>
                </a:solidFill>
                <a:latin typeface="Calibri"/>
                <a:cs typeface="Calibri"/>
                <a:sym typeface="Calibri"/>
              </a:rPr>
              <a:t>So in this example we put a minus sign in </a:t>
            </a:r>
            <a:r>
              <a:rPr lang="en-US" sz="600" baseline="0" dirty="0" err="1" smtClean="0">
                <a:solidFill>
                  <a:schemeClr val="dk1"/>
                </a:solidFill>
                <a:latin typeface="Calibri"/>
                <a:cs typeface="Calibri"/>
                <a:sym typeface="Calibri"/>
              </a:rPr>
              <a:t>fron</a:t>
            </a:r>
            <a:r>
              <a:rPr lang="en-US" sz="600" baseline="0" dirty="0" smtClean="0">
                <a:solidFill>
                  <a:schemeClr val="dk1"/>
                </a:solidFill>
                <a:latin typeface="Calibri"/>
                <a:cs typeface="Calibri"/>
                <a:sym typeface="Calibri"/>
              </a:rPr>
              <a:t> of column name </a:t>
            </a:r>
            <a:r>
              <a:rPr lang="en-US" sz="600" baseline="0" dirty="0" err="1" smtClean="0">
                <a:solidFill>
                  <a:schemeClr val="dk1"/>
                </a:solidFill>
                <a:latin typeface="Calibri"/>
                <a:cs typeface="Calibri"/>
                <a:sym typeface="Calibri"/>
              </a:rPr>
              <a:t>mrn</a:t>
            </a:r>
            <a:r>
              <a:rPr lang="en-US" sz="600" baseline="0" dirty="0" smtClean="0">
                <a:solidFill>
                  <a:schemeClr val="dk1"/>
                </a:solidFill>
                <a:latin typeface="Calibri"/>
                <a:cs typeface="Calibri"/>
                <a:sym typeface="Calibri"/>
              </a:rPr>
              <a:t> and </a:t>
            </a:r>
            <a:r>
              <a:rPr lang="en-US" sz="600" baseline="0" dirty="0" err="1" smtClean="0">
                <a:solidFill>
                  <a:schemeClr val="dk1"/>
                </a:solidFill>
                <a:latin typeface="Calibri"/>
                <a:cs typeface="Calibri"/>
                <a:sym typeface="Calibri"/>
              </a:rPr>
              <a:t>last_name</a:t>
            </a:r>
            <a:r>
              <a:rPr lang="en-US" sz="600" baseline="0" dirty="0" smtClean="0">
                <a:solidFill>
                  <a:schemeClr val="dk1"/>
                </a:solidFill>
                <a:latin typeface="Calibri"/>
                <a:cs typeface="Calibri"/>
                <a:sym typeface="Calibri"/>
              </a:rPr>
              <a:t>, and the snippet of </a:t>
            </a:r>
            <a:r>
              <a:rPr lang="en-US" sz="600" baseline="0" dirty="0" err="1" smtClean="0">
                <a:solidFill>
                  <a:schemeClr val="dk1"/>
                </a:solidFill>
                <a:latin typeface="Calibri"/>
                <a:cs typeface="Calibri"/>
                <a:sym typeface="Calibri"/>
              </a:rPr>
              <a:t>covid_testing</a:t>
            </a:r>
            <a:r>
              <a:rPr lang="en-US" sz="600" baseline="0" dirty="0" smtClean="0">
                <a:solidFill>
                  <a:schemeClr val="dk1"/>
                </a:solidFill>
                <a:latin typeface="Calibri"/>
                <a:cs typeface="Calibri"/>
                <a:sym typeface="Calibri"/>
              </a:rPr>
              <a:t> in the output only retains the </a:t>
            </a:r>
            <a:r>
              <a:rPr lang="en-US" sz="600" baseline="0" dirty="0" err="1" smtClean="0">
                <a:solidFill>
                  <a:schemeClr val="dk1"/>
                </a:solidFill>
                <a:latin typeface="Calibri"/>
                <a:cs typeface="Calibri"/>
                <a:sym typeface="Calibri"/>
              </a:rPr>
              <a:t>first_name</a:t>
            </a:r>
            <a:r>
              <a:rPr lang="en-US" sz="600" baseline="0" dirty="0" smtClean="0">
                <a:solidFill>
                  <a:schemeClr val="dk1"/>
                </a:solidFill>
                <a:latin typeface="Calibri"/>
                <a:cs typeface="Calibri"/>
                <a:sym typeface="Calibri"/>
              </a:rPr>
              <a:t> and gender columns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14516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I mentioned earlier that select actually has a bunch of helper functions that are there if you want</a:t>
            </a:r>
            <a:r>
              <a:rPr lang="en-US" baseline="0" dirty="0" smtClean="0"/>
              <a:t> to use a shortcut rather than writing out all the columns you want. So you can do term matching, you can select all columns between two columns, like the third through the tenth.</a:t>
            </a:r>
            <a:endParaRPr lang="en-US" dirty="0" smtClean="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For a complete list, see the select() section on the dplyr </a:t>
            </a:r>
            <a:r>
              <a:rPr lang="en-US" dirty="0" err="1" smtClean="0"/>
              <a:t>cheatsheet</a:t>
            </a:r>
            <a:r>
              <a:rPr lang="en-US" dirty="0" smtClean="0"/>
              <a:t> in your appendix</a:t>
            </a:r>
          </a:p>
          <a:p>
            <a:endParaRPr lang="en-US" dirty="0"/>
          </a:p>
        </p:txBody>
      </p:sp>
    </p:spTree>
    <p:extLst>
      <p:ext uri="{BB962C8B-B14F-4D97-AF65-F5344CB8AC3E}">
        <p14:creationId xmlns:p14="http://schemas.microsoft.com/office/powerpoint/2010/main" val="15652226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9823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a:solidFill>
                  <a:schemeClr val="dk1"/>
                </a:solidFill>
              </a:rPr>
              <a:t>Now let's carve the data set in the other direction. If you need only a subset of rows from your data set, `filter()` allows you to </a:t>
            </a:r>
            <a:r>
              <a:rPr lang="en-US" dirty="0" smtClean="0">
                <a:solidFill>
                  <a:schemeClr val="dk1"/>
                </a:solidFill>
              </a:rPr>
              <a:t>subset</a:t>
            </a:r>
            <a:r>
              <a:rPr lang="en-US" baseline="0" dirty="0" smtClean="0">
                <a:solidFill>
                  <a:schemeClr val="dk1"/>
                </a:solidFill>
              </a:rPr>
              <a:t> rows </a:t>
            </a:r>
            <a:r>
              <a:rPr lang="en-US" dirty="0" smtClean="0">
                <a:solidFill>
                  <a:schemeClr val="dk1"/>
                </a:solidFill>
              </a:rPr>
              <a:t>based </a:t>
            </a:r>
            <a:r>
              <a:rPr lang="en-US" dirty="0">
                <a:solidFill>
                  <a:schemeClr val="dk1"/>
                </a:solidFill>
              </a:rPr>
              <a:t>on </a:t>
            </a:r>
            <a:r>
              <a:rPr lang="en-US" dirty="0" smtClean="0">
                <a:solidFill>
                  <a:schemeClr val="dk1"/>
                </a:solidFill>
              </a:rPr>
              <a:t>logical criteria.</a:t>
            </a:r>
            <a:endParaRPr dirty="0">
              <a:solidFill>
                <a:schemeClr val="dk1"/>
              </a:solidFill>
            </a:endParaRPr>
          </a:p>
          <a:p>
            <a:pPr marL="0" indent="0">
              <a:buNone/>
            </a:pP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5872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smtClean="0">
                <a:solidFill>
                  <a:schemeClr val="dk1"/>
                </a:solidFill>
                <a:latin typeface="Calibri"/>
                <a:ea typeface="Calibri"/>
                <a:cs typeface="Calibri"/>
                <a:sym typeface="Calibri"/>
              </a:rPr>
              <a:t>Here you see the graphical framework for how filter works. You provide</a:t>
            </a:r>
            <a:r>
              <a:rPr lang="en-US" sz="1100" baseline="0" dirty="0" smtClean="0">
                <a:solidFill>
                  <a:schemeClr val="dk1"/>
                </a:solidFill>
                <a:latin typeface="Calibri"/>
                <a:ea typeface="Calibri"/>
                <a:cs typeface="Calibri"/>
                <a:sym typeface="Calibri"/>
              </a:rPr>
              <a:t> the raw data as the input in the form of a data frame.</a:t>
            </a:r>
            <a:endParaRPr lang="en-US" sz="1100" dirty="0" smtClean="0">
              <a:solidFill>
                <a:schemeClr val="dk1"/>
              </a:solidFill>
              <a:latin typeface="Calibri"/>
              <a:ea typeface="Calibri"/>
              <a:cs typeface="Calibri"/>
              <a:sym typeface="Calibri"/>
            </a:endParaRPr>
          </a:p>
          <a:p>
            <a:pPr marL="0" indent="0">
              <a:lnSpc>
                <a:spcPct val="115000"/>
              </a:lnSpc>
              <a:buClr>
                <a:schemeClr val="dk1"/>
              </a:buClr>
              <a:buNone/>
            </a:pPr>
            <a:endParaRPr lang="en-US" sz="1100" dirty="0" smtClean="0">
              <a:solidFill>
                <a:schemeClr val="dk1"/>
              </a:solidFill>
              <a:latin typeface="Calibri"/>
              <a:ea typeface="Calibri"/>
              <a:cs typeface="Calibri"/>
              <a:sym typeface="Calibri"/>
            </a:endParaRPr>
          </a:p>
          <a:p>
            <a:pPr marL="0" indent="0">
              <a:lnSpc>
                <a:spcPct val="115000"/>
              </a:lnSpc>
              <a:buClr>
                <a:schemeClr val="dk1"/>
              </a:buClr>
              <a:buNone/>
            </a:pPr>
            <a:r>
              <a:rPr lang="en-US" sz="1100" dirty="0" smtClean="0">
                <a:solidFill>
                  <a:schemeClr val="dk1"/>
                </a:solidFill>
                <a:latin typeface="Calibri"/>
                <a:ea typeface="Calibri"/>
                <a:cs typeface="Calibri"/>
                <a:sym typeface="Calibri"/>
              </a:rPr>
              <a:t>Filter will use logical</a:t>
            </a:r>
            <a:r>
              <a:rPr lang="en-US" sz="1100" baseline="0" dirty="0" smtClean="0">
                <a:solidFill>
                  <a:schemeClr val="dk1"/>
                </a:solidFill>
                <a:latin typeface="Calibri"/>
                <a:ea typeface="Calibri"/>
                <a:cs typeface="Calibri"/>
                <a:sym typeface="Calibri"/>
              </a:rPr>
              <a:t> criteria you provide in the function to identify the rows </a:t>
            </a:r>
            <a:r>
              <a:rPr lang="en-US" sz="1100" dirty="0" smtClean="0">
                <a:solidFill>
                  <a:schemeClr val="dk1"/>
                </a:solidFill>
                <a:latin typeface="Calibri"/>
                <a:ea typeface="Calibri"/>
                <a:cs typeface="Calibri"/>
                <a:sym typeface="Calibri"/>
              </a:rPr>
              <a:t>that are required </a:t>
            </a:r>
          </a:p>
          <a:p>
            <a:pPr marL="0" indent="0">
              <a:lnSpc>
                <a:spcPct val="115000"/>
              </a:lnSpc>
              <a:buClr>
                <a:schemeClr val="dk1"/>
              </a:buClr>
              <a:buNone/>
            </a:pPr>
            <a:endParaRPr lang="en-US" sz="1100" dirty="0" smtClean="0">
              <a:solidFill>
                <a:schemeClr val="dk1"/>
              </a:solidFill>
              <a:latin typeface="Calibri"/>
              <a:ea typeface="Calibri"/>
              <a:cs typeface="Calibri"/>
              <a:sym typeface="Calibri"/>
            </a:endParaRPr>
          </a:p>
          <a:p>
            <a:pPr marL="0" indent="0">
              <a:lnSpc>
                <a:spcPct val="115000"/>
              </a:lnSpc>
              <a:buClr>
                <a:schemeClr val="dk1"/>
              </a:buClr>
              <a:buNone/>
            </a:pPr>
            <a:r>
              <a:rPr lang="en-US" sz="1100" dirty="0" smtClean="0">
                <a:solidFill>
                  <a:schemeClr val="dk1"/>
                </a:solidFill>
                <a:latin typeface="Calibri"/>
                <a:ea typeface="Calibri"/>
                <a:cs typeface="Calibri"/>
                <a:sym typeface="Calibri"/>
              </a:rPr>
              <a:t>In the output, you will wind up with all the columns that you started with and just the rows defined in the filter function.</a:t>
            </a:r>
            <a:endParaRPr lang="en-US" sz="1100" dirty="0" smtClean="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57450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Recall that all dplyr functions hew to a common syntax and filter is no exception</a:t>
            </a:r>
            <a:r>
              <a:rPr lang="en-US" baseline="0" dirty="0" smtClean="0"/>
              <a:t> </a:t>
            </a:r>
            <a:r>
              <a:rPr lang="en-US" baseline="0" dirty="0" smtClean="0">
                <a:sym typeface="Wingdings" panose="05000000000000000000" pitchFamily="2" charset="2"/>
              </a:rPr>
              <a:t></a:t>
            </a:r>
            <a:endParaRPr dirty="0"/>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71434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In filter the </a:t>
            </a:r>
            <a:r>
              <a:rPr lang="en-US" dirty="0"/>
              <a:t>first argument </a:t>
            </a:r>
            <a:r>
              <a:rPr lang="en-US" dirty="0" smtClean="0"/>
              <a:t>again is </a:t>
            </a:r>
            <a:r>
              <a:rPr lang="en-US" dirty="0"/>
              <a:t>a data frame from which we will be </a:t>
            </a:r>
            <a:r>
              <a:rPr lang="en-US" dirty="0" smtClean="0"/>
              <a:t>extracting </a:t>
            </a:r>
            <a:r>
              <a:rPr lang="en-US" dirty="0"/>
              <a:t>rows. </a:t>
            </a:r>
            <a:endParaRPr lang="en-US" dirty="0" smtClean="0"/>
          </a:p>
          <a:p>
            <a:pPr marL="0" indent="0">
              <a:buNone/>
            </a:pPr>
            <a:r>
              <a:rPr lang="en-US" dirty="0" smtClean="0"/>
              <a:t>Afterwards </a:t>
            </a:r>
            <a:r>
              <a:rPr lang="en-US" dirty="0"/>
              <a:t>we can input one more logical tests. R then performs that logical test on each row of the dataset and returns all rows in which the logical test </a:t>
            </a:r>
            <a:r>
              <a:rPr lang="en-US" dirty="0" smtClean="0"/>
              <a:t>is </a:t>
            </a:r>
            <a:r>
              <a:rPr lang="en-US" dirty="0"/>
              <a:t>TRUE. Rows for which the tests are TRUE are returned in the </a:t>
            </a:r>
            <a:r>
              <a:rPr lang="en-US" dirty="0" smtClean="0"/>
              <a:t>output as a data frame and the rest are removed.</a:t>
            </a:r>
          </a:p>
          <a:p>
            <a:pPr marL="0" indent="0">
              <a:buNone/>
            </a:pPr>
            <a:r>
              <a:rPr lang="en-US" dirty="0" smtClean="0"/>
              <a:t>The key point here is that the logical tests are evaluated</a:t>
            </a:r>
            <a:r>
              <a:rPr lang="en-US" baseline="0" dirty="0" smtClean="0"/>
              <a:t> row by row, one at a time, independently.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5411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Let's</a:t>
            </a:r>
            <a:r>
              <a:rPr lang="en-US" baseline="0" dirty="0" smtClean="0"/>
              <a:t> zoom in for a second on those logical tests.</a:t>
            </a:r>
          </a:p>
          <a:p>
            <a:pPr marL="0" indent="0">
              <a:buNone/>
            </a:pPr>
            <a:endParaRPr lang="en-US" baseline="0" dirty="0" smtClean="0"/>
          </a:p>
          <a:p>
            <a:pPr marL="0" indent="0">
              <a:buNone/>
            </a:pPr>
            <a:r>
              <a:rPr lang="en-US" baseline="0" dirty="0" smtClean="0"/>
              <a:t>Generally speaking they will take this form. </a:t>
            </a:r>
          </a:p>
          <a:p>
            <a:pPr marL="0" indent="0">
              <a:buNone/>
            </a:pPr>
            <a:endParaRPr lang="en-US" baseline="0" dirty="0" smtClean="0"/>
          </a:p>
          <a:p>
            <a:pPr marL="0" indent="0">
              <a:buNone/>
            </a:pPr>
            <a:r>
              <a:rPr lang="en-US" baseline="0" dirty="0" smtClean="0"/>
              <a:t>There will be some column that contains the data you want to filter on, like the clinic name, or the patient MRN.</a:t>
            </a:r>
          </a:p>
          <a:p>
            <a:pPr marL="0" indent="0">
              <a:buNone/>
            </a:pPr>
            <a:endParaRPr lang="en-US" baseline="0" dirty="0" smtClean="0"/>
          </a:p>
          <a:p>
            <a:pPr marL="0" indent="0">
              <a:buNone/>
            </a:pPr>
            <a:r>
              <a:rPr lang="en-US" baseline="0" dirty="0" smtClean="0"/>
              <a:t>Then there will be a logical test, what you see here is equals, you can also have greater than, less than etc.</a:t>
            </a:r>
          </a:p>
          <a:p>
            <a:pPr marL="0" indent="0">
              <a:buNone/>
            </a:pPr>
            <a:endParaRPr lang="en-US" baseline="0" dirty="0" smtClean="0"/>
          </a:p>
          <a:p>
            <a:pPr marL="0" indent="0">
              <a:buNone/>
            </a:pPr>
            <a:r>
              <a:rPr lang="en-US" baseline="0" dirty="0" smtClean="0"/>
              <a:t>And then you have the criteria. Equal to what? Greater than what number?</a:t>
            </a:r>
          </a:p>
          <a:p>
            <a:pPr marL="0" indent="0">
              <a:buNone/>
            </a:pPr>
            <a:endParaRPr lang="en-US" baseline="0" dirty="0" smtClean="0"/>
          </a:p>
          <a:p>
            <a:pPr marL="0" indent="0">
              <a:buNone/>
            </a:pPr>
            <a:r>
              <a:rPr lang="en-US" baseline="0" dirty="0" smtClean="0"/>
              <a:t>OK let's see some real examples </a:t>
            </a:r>
            <a:r>
              <a:rPr lang="en-US" baseline="0" dirty="0" smtClean="0">
                <a:sym typeface="Wingdings" panose="05000000000000000000" pitchFamily="2" charset="2"/>
              </a:rPr>
              <a:t></a:t>
            </a: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7468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Here's an example.  We supply the </a:t>
            </a:r>
            <a:r>
              <a:rPr lang="en-US" dirty="0" err="1" smtClean="0"/>
              <a:t>covid_testing</a:t>
            </a:r>
            <a:r>
              <a:rPr lang="en-US" dirty="0" smtClean="0"/>
              <a:t> data frame as the first argument. Afterwards we provide one logical test; we ask filter() to return</a:t>
            </a:r>
            <a:r>
              <a:rPr lang="en-US" baseline="0" dirty="0" smtClean="0"/>
              <a:t> rows in which the </a:t>
            </a:r>
            <a:r>
              <a:rPr lang="en-US" baseline="0" dirty="0" err="1" smtClean="0"/>
              <a:t>mrn</a:t>
            </a:r>
            <a:r>
              <a:rPr lang="en-US" baseline="0" dirty="0" smtClean="0"/>
              <a:t> is </a:t>
            </a:r>
            <a:r>
              <a:rPr lang="en-US" sz="1100" b="0" i="0" u="none" strike="noStrike" cap="none" dirty="0" smtClean="0">
                <a:solidFill>
                  <a:srgbClr val="000000"/>
                </a:solidFill>
                <a:effectLst/>
                <a:latin typeface="Arial"/>
                <a:ea typeface="Arial"/>
                <a:cs typeface="Arial"/>
                <a:sym typeface="Arial"/>
              </a:rPr>
              <a:t>5000083</a:t>
            </a:r>
            <a:r>
              <a:rPr lang="en-US" baseline="0" dirty="0" smtClean="0"/>
              <a:t>.</a:t>
            </a:r>
          </a:p>
          <a:p>
            <a:pPr marL="0" indent="0">
              <a:buNone/>
            </a:pPr>
            <a:r>
              <a:rPr lang="en-US" baseline="0" dirty="0" smtClean="0"/>
              <a:t>Filter will go row by row, starting from the very first row and ask is the value in the </a:t>
            </a:r>
            <a:r>
              <a:rPr lang="en-US" baseline="0" dirty="0" err="1" smtClean="0"/>
              <a:t>mrn</a:t>
            </a:r>
            <a:r>
              <a:rPr lang="en-US" baseline="0" dirty="0" smtClean="0"/>
              <a:t> column equal to 500083 for that row, as you can see it's not – so it gets an imaginary value of false. </a:t>
            </a:r>
            <a:r>
              <a:rPr lang="en-US" baseline="0" dirty="0" smtClean="0">
                <a:sym typeface="Wingdings" panose="05000000000000000000" pitchFamily="2" charset="2"/>
              </a:rPr>
              <a:t></a:t>
            </a:r>
          </a:p>
          <a:p>
            <a:pPr marL="0" indent="0">
              <a:buNone/>
            </a:pPr>
            <a:r>
              <a:rPr lang="en-US" baseline="0" dirty="0" smtClean="0">
                <a:sym typeface="Wingdings" panose="05000000000000000000" pitchFamily="2" charset="2"/>
              </a:rPr>
              <a:t>It then goes to the second row, again checks to see if the </a:t>
            </a:r>
            <a:r>
              <a:rPr lang="en-US" baseline="0" dirty="0" err="1" smtClean="0">
                <a:sym typeface="Wingdings" panose="05000000000000000000" pitchFamily="2" charset="2"/>
              </a:rPr>
              <a:t>mrn</a:t>
            </a:r>
            <a:r>
              <a:rPr lang="en-US" baseline="0" dirty="0" smtClean="0">
                <a:sym typeface="Wingdings" panose="05000000000000000000" pitchFamily="2" charset="2"/>
              </a:rPr>
              <a:t> is a match, it's not so it also get's a false.</a:t>
            </a:r>
          </a:p>
          <a:p>
            <a:pPr marL="0" indent="0">
              <a:buNone/>
            </a:pPr>
            <a:r>
              <a:rPr lang="en-US" baseline="0" dirty="0" smtClean="0">
                <a:sym typeface="Wingdings" panose="05000000000000000000" pitchFamily="2" charset="2"/>
              </a:rPr>
              <a:t>And so on for the third </a:t>
            </a:r>
          </a:p>
          <a:p>
            <a:pPr marL="0" indent="0">
              <a:buNone/>
            </a:pPr>
            <a:r>
              <a:rPr lang="en-US" baseline="0" dirty="0" smtClean="0">
                <a:sym typeface="Wingdings" panose="05000000000000000000" pitchFamily="2" charset="2"/>
              </a:rPr>
              <a:t>But in the fourth you can see we do have a match – so that gets a TRUE. </a:t>
            </a:r>
          </a:p>
          <a:p>
            <a:pPr marL="0" indent="0">
              <a:buNone/>
            </a:pPr>
            <a:r>
              <a:rPr lang="en-US" baseline="0" dirty="0" smtClean="0">
                <a:sym typeface="Wingdings" panose="05000000000000000000" pitchFamily="2" charset="2"/>
              </a:rPr>
              <a:t>So the output of this function is a data frame with the same number of columns but only the rows that resulted in a TRUE based on the criteria in the function</a:t>
            </a:r>
          </a:p>
          <a:p>
            <a:pPr marL="0" indent="0">
              <a:buNone/>
            </a:pPr>
            <a:endParaRPr lang="en-US" baseline="0" dirty="0" smtClean="0">
              <a:sym typeface="Wingdings" panose="05000000000000000000" pitchFamily="2" charset="2"/>
            </a:endParaRP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05083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smtClean="0"/>
              <a:t>Note that I used double equals inside of the logical test. Double equals means: compare the left hand to the right hand sides and if it’s the same, then return TRUE. The double equals is called the comparison operator. In contrast, a single equals sign sets a variable (the left side) to a value (usually on the right). It is a very common mistake to accidentally use a single equals inside of the filter function, which will result in an error.</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3221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This is where the session sits</a:t>
            </a:r>
            <a:r>
              <a:rPr lang="en-US" baseline="0" dirty="0" smtClean="0"/>
              <a:t> in our workshop. The session is marked for an hour and a half, hopefully we can fit a short break about half way through to give everyone a chance to stretch.</a:t>
            </a:r>
            <a:endParaRPr lang="en-US" dirty="0"/>
          </a:p>
        </p:txBody>
      </p:sp>
    </p:spTree>
    <p:extLst>
      <p:ext uri="{BB962C8B-B14F-4D97-AF65-F5344CB8AC3E}">
        <p14:creationId xmlns:p14="http://schemas.microsoft.com/office/powerpoint/2010/main" val="443486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defTabSz="492404">
              <a:buNone/>
              <a:defRPr/>
            </a:pPr>
            <a:r>
              <a:rPr lang="en-US" dirty="0" smtClean="0"/>
              <a:t>Similarly we can ask filter to return just the rows that represent tests for a specific patient, like stark.</a:t>
            </a:r>
          </a:p>
          <a:p>
            <a:pPr marL="0" indent="0" defTabSz="492404">
              <a:buNone/>
              <a:defRPr/>
            </a:pPr>
            <a:r>
              <a:rPr lang="en-US" dirty="0" smtClean="0"/>
              <a:t>In this case the first two rows result in TRUE and so are kept </a:t>
            </a:r>
          </a:p>
          <a:p>
            <a:pPr marL="0" indent="0" defTabSz="492404">
              <a:buNone/>
              <a:defRPr/>
            </a:pPr>
            <a:r>
              <a:rPr lang="en-US" dirty="0" smtClean="0"/>
              <a:t> Note that when asking filter to return rows with specific text inside of it, we have to put that text in quotes and it's got to be an exact match, partial matches don't count.</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860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So what we've seen is that the output of a filter() function is completely</a:t>
            </a:r>
            <a:r>
              <a:rPr lang="en-US" baseline="0" dirty="0" smtClean="0"/>
              <a:t> dependent on the logical operators in this green square. Rows in which the logical statement results in a TRUE are returned and those that are FALSE will not be returned. So the next question of course is how do you construct logical statements in R.</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96251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smtClean="0">
                <a:solidFill>
                  <a:schemeClr val="dk1"/>
                </a:solidFill>
                <a:latin typeface="Calibri"/>
                <a:ea typeface="Calibri"/>
                <a:cs typeface="Calibri"/>
                <a:sym typeface="Calibri"/>
              </a:rPr>
              <a:t>R provides logical operators for</a:t>
            </a:r>
            <a:r>
              <a:rPr lang="en-US" sz="600" baseline="0" dirty="0" smtClean="0">
                <a:solidFill>
                  <a:schemeClr val="dk1"/>
                </a:solidFill>
                <a:latin typeface="Calibri"/>
                <a:ea typeface="Calibri"/>
                <a:cs typeface="Calibri"/>
                <a:sym typeface="Calibri"/>
              </a:rPr>
              <a:t> every occasion. </a:t>
            </a:r>
            <a:r>
              <a:rPr lang="en-US" sz="600" dirty="0" smtClean="0">
                <a:solidFill>
                  <a:schemeClr val="dk1"/>
                </a:solidFill>
                <a:latin typeface="Calibri"/>
                <a:ea typeface="Calibri"/>
                <a:cs typeface="Calibri"/>
                <a:sym typeface="Calibri"/>
              </a:rPr>
              <a:t>Here </a:t>
            </a:r>
            <a:r>
              <a:rPr lang="en-US" sz="600" dirty="0">
                <a:solidFill>
                  <a:schemeClr val="dk1"/>
                </a:solidFill>
                <a:latin typeface="Calibri"/>
                <a:ea typeface="Calibri"/>
                <a:cs typeface="Calibri"/>
                <a:sym typeface="Calibri"/>
              </a:rPr>
              <a:t>are </a:t>
            </a:r>
            <a:r>
              <a:rPr lang="en-US" sz="600" dirty="0" smtClean="0">
                <a:solidFill>
                  <a:schemeClr val="dk1"/>
                </a:solidFill>
                <a:latin typeface="Calibri"/>
                <a:ea typeface="Calibri"/>
                <a:cs typeface="Calibri"/>
                <a:sym typeface="Calibri"/>
              </a:rPr>
              <a:t>just some of the important </a:t>
            </a:r>
            <a:r>
              <a:rPr lang="en-US" sz="600" dirty="0">
                <a:solidFill>
                  <a:schemeClr val="dk1"/>
                </a:solidFill>
                <a:latin typeface="Calibri"/>
                <a:ea typeface="Calibri"/>
                <a:cs typeface="Calibri"/>
                <a:sym typeface="Calibri"/>
              </a:rPr>
              <a:t>logical operators to know about. </a:t>
            </a:r>
            <a:endParaRPr lang="en-US" sz="600" dirty="0" smtClean="0">
              <a:solidFill>
                <a:schemeClr val="dk1"/>
              </a:solidFill>
              <a:latin typeface="Calibri"/>
              <a:ea typeface="Calibri"/>
              <a:cs typeface="Calibri"/>
              <a:sym typeface="Calibri"/>
            </a:endParaRPr>
          </a:p>
          <a:p>
            <a:pPr marL="0" indent="0">
              <a:lnSpc>
                <a:spcPct val="115000"/>
              </a:lnSpc>
              <a:buClr>
                <a:schemeClr val="dk1"/>
              </a:buClr>
              <a:buNone/>
            </a:pP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We’ve already seen the double equals. </a:t>
            </a:r>
            <a:r>
              <a:rPr lang="en-US" sz="600" dirty="0" err="1" smtClean="0">
                <a:solidFill>
                  <a:schemeClr val="dk1"/>
                </a:solidFill>
                <a:latin typeface="Calibri"/>
                <a:ea typeface="Calibri"/>
                <a:cs typeface="Calibri"/>
                <a:sym typeface="Calibri"/>
              </a:rPr>
              <a:t>Theres</a:t>
            </a:r>
            <a:r>
              <a:rPr lang="en-US" sz="600" dirty="0" smtClean="0">
                <a:solidFill>
                  <a:schemeClr val="dk1"/>
                </a:solidFill>
                <a:latin typeface="Calibri"/>
                <a:ea typeface="Calibri"/>
                <a:cs typeface="Calibri"/>
                <a:sym typeface="Calibri"/>
              </a:rPr>
              <a:t> also the less </a:t>
            </a:r>
            <a:r>
              <a:rPr lang="en-US" sz="600" dirty="0">
                <a:solidFill>
                  <a:schemeClr val="dk1"/>
                </a:solidFill>
                <a:latin typeface="Calibri"/>
                <a:ea typeface="Calibri"/>
                <a:cs typeface="Calibri"/>
                <a:sym typeface="Calibri"/>
              </a:rPr>
              <a:t>than or and greater than operators. These </a:t>
            </a:r>
            <a:r>
              <a:rPr lang="en-US" sz="600" dirty="0" smtClean="0">
                <a:solidFill>
                  <a:schemeClr val="dk1"/>
                </a:solidFill>
                <a:latin typeface="Calibri"/>
                <a:ea typeface="Calibri"/>
                <a:cs typeface="Calibri"/>
                <a:sym typeface="Calibri"/>
              </a:rPr>
              <a:t>each also </a:t>
            </a:r>
            <a:r>
              <a:rPr lang="en-US" sz="600" dirty="0">
                <a:solidFill>
                  <a:schemeClr val="dk1"/>
                </a:solidFill>
                <a:latin typeface="Calibri"/>
                <a:ea typeface="Calibri"/>
                <a:cs typeface="Calibri"/>
                <a:sym typeface="Calibri"/>
              </a:rPr>
              <a:t>come as “or equal to” versions.</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Use </a:t>
            </a:r>
            <a:r>
              <a:rPr lang="en-US" sz="600" dirty="0" smtClean="0">
                <a:solidFill>
                  <a:schemeClr val="dk1"/>
                </a:solidFill>
                <a:latin typeface="Calibri"/>
                <a:ea typeface="Calibri"/>
                <a:cs typeface="Calibri"/>
                <a:sym typeface="Calibri"/>
              </a:rPr>
              <a:t>exclamation point-equals</a:t>
            </a:r>
            <a:r>
              <a:rPr lang="en-US" sz="600" baseline="0" dirty="0" smtClean="0">
                <a:solidFill>
                  <a:schemeClr val="dk1"/>
                </a:solidFill>
                <a:latin typeface="Calibri"/>
                <a:ea typeface="Calibri"/>
                <a:cs typeface="Calibri"/>
                <a:sym typeface="Calibri"/>
              </a:rPr>
              <a:t> (</a:t>
            </a:r>
            <a:r>
              <a:rPr lang="en-US" sz="600" dirty="0" smtClean="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if you want to select rows in which a value is not equal to something else.</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smtClean="0">
                <a:solidFill>
                  <a:schemeClr val="dk1"/>
                </a:solidFill>
                <a:latin typeface="Calibri"/>
                <a:ea typeface="Calibri"/>
                <a:cs typeface="Calibri"/>
                <a:sym typeface="Calibri"/>
              </a:rPr>
              <a:t>There</a:t>
            </a:r>
            <a:r>
              <a:rPr lang="en-US" sz="600" baseline="0" dirty="0" smtClean="0">
                <a:solidFill>
                  <a:schemeClr val="dk1"/>
                </a:solidFill>
                <a:latin typeface="Calibri"/>
                <a:ea typeface="Calibri"/>
                <a:cs typeface="Calibri"/>
                <a:sym typeface="Calibri"/>
              </a:rPr>
              <a:t> are more here that we won't get into at the moment.</a:t>
            </a:r>
            <a:endParaRPr lang="en-US" sz="600" dirty="0">
              <a:solidFill>
                <a:schemeClr val="dk1"/>
              </a:solidFill>
              <a:latin typeface="Calibri"/>
              <a:ea typeface="Calibri"/>
              <a:cs typeface="Calibri"/>
              <a:sym typeface="Calibri"/>
            </a:endParaRPr>
          </a:p>
          <a:p>
            <a:pPr marL="0" indent="0">
              <a:buNone/>
            </a:pPr>
            <a:endParaRPr dirty="0"/>
          </a:p>
        </p:txBody>
      </p:sp>
      <p:sp>
        <p:nvSpPr>
          <p:cNvPr id="339" name="Google Shape;339;p2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80119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Alright</a:t>
            </a:r>
            <a:r>
              <a:rPr lang="en-US" baseline="0" dirty="0" smtClean="0"/>
              <a:t> POP QUIZ, let's see if we can predict what R will say</a:t>
            </a:r>
          </a:p>
          <a:p>
            <a:pPr marL="158750" indent="0">
              <a:buNone/>
            </a:pPr>
            <a:endParaRPr lang="en-US" baseline="0" dirty="0" smtClean="0"/>
          </a:p>
          <a:p>
            <a:pPr marL="158750" indent="0">
              <a:buNone/>
            </a:pPr>
            <a:r>
              <a:rPr lang="en-US" baseline="0" dirty="0" smtClean="0"/>
              <a:t>If we type into the console 1 ==1, what is the output from R?</a:t>
            </a:r>
          </a:p>
          <a:p>
            <a:pPr marL="158750" indent="0">
              <a:buNone/>
            </a:pPr>
            <a:endParaRPr lang="en-US" baseline="0" dirty="0" smtClean="0"/>
          </a:p>
          <a:p>
            <a:pPr marL="158750" indent="0">
              <a:buNone/>
            </a:pPr>
            <a:r>
              <a:rPr lang="en-US" baseline="0" dirty="0" smtClean="0"/>
              <a:t>R will output a TRUE</a:t>
            </a:r>
            <a:endParaRPr lang="en-US" dirty="0"/>
          </a:p>
        </p:txBody>
      </p:sp>
    </p:spTree>
    <p:extLst>
      <p:ext uri="{BB962C8B-B14F-4D97-AF65-F5344CB8AC3E}">
        <p14:creationId xmlns:p14="http://schemas.microsoft.com/office/powerpoint/2010/main" val="10080989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How about this, if we type 3 != 1, will we get a TRUE</a:t>
            </a:r>
            <a:r>
              <a:rPr lang="en-US" baseline="0" dirty="0" smtClean="0"/>
              <a:t> or a FALSE</a:t>
            </a:r>
          </a:p>
          <a:p>
            <a:pPr marL="158750" indent="0">
              <a:buNone/>
            </a:pPr>
            <a:endParaRPr lang="en-US" baseline="0" dirty="0" smtClean="0"/>
          </a:p>
          <a:p>
            <a:pPr marL="158750" indent="0">
              <a:buNone/>
            </a:pPr>
            <a:r>
              <a:rPr lang="en-US" baseline="0" dirty="0" smtClean="0"/>
              <a:t>Let's try it in our </a:t>
            </a:r>
            <a:r>
              <a:rPr lang="en-US" baseline="0" dirty="0" err="1" smtClean="0"/>
              <a:t>Rstudio</a:t>
            </a:r>
            <a:r>
              <a:rPr lang="en-US" baseline="0" dirty="0" smtClean="0"/>
              <a:t> console</a:t>
            </a:r>
          </a:p>
          <a:p>
            <a:pPr marL="158750" indent="0">
              <a:buNone/>
            </a:pPr>
            <a:endParaRPr lang="en-US" baseline="0" dirty="0" smtClean="0"/>
          </a:p>
          <a:p>
            <a:pPr marL="158750" indent="0">
              <a:buNone/>
            </a:pPr>
            <a:r>
              <a:rPr lang="en-US" baseline="0" dirty="0" smtClean="0"/>
              <a:t>This is TRUE as well</a:t>
            </a:r>
            <a:endParaRPr lang="en-US" dirty="0"/>
          </a:p>
        </p:txBody>
      </p:sp>
    </p:spTree>
    <p:extLst>
      <p:ext uri="{BB962C8B-B14F-4D97-AF65-F5344CB8AC3E}">
        <p14:creationId xmlns:p14="http://schemas.microsoft.com/office/powerpoint/2010/main" val="39329590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Now filter() is only one of many functions that dplyr</a:t>
            </a:r>
            <a:r>
              <a:rPr lang="en-US" baseline="0" dirty="0" smtClean="0"/>
              <a:t> provides to allow you to extract the rows you want from your data. For a more comprehensive sampling </a:t>
            </a:r>
            <a:r>
              <a:rPr lang="en-US" dirty="0" smtClean="0"/>
              <a:t>see </a:t>
            </a:r>
            <a:r>
              <a:rPr lang="en-US" dirty="0"/>
              <a:t>the </a:t>
            </a:r>
            <a:r>
              <a:rPr lang="en-US" dirty="0" smtClean="0"/>
              <a:t>Manipulate cases </a:t>
            </a:r>
            <a:r>
              <a:rPr lang="en-US" dirty="0"/>
              <a:t>section on the dplyr </a:t>
            </a:r>
            <a:r>
              <a:rPr lang="en-US" dirty="0" err="1" smtClean="0"/>
              <a:t>cheatsheet</a:t>
            </a:r>
            <a:r>
              <a:rPr lang="en-US" dirty="0" smtClean="0"/>
              <a:t>.</a:t>
            </a:r>
            <a:endParaRPr dirty="0"/>
          </a:p>
        </p:txBody>
      </p:sp>
      <p:sp>
        <p:nvSpPr>
          <p:cNvPr id="265" name="Google Shape;265;p1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59841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OK so why don’t we try to put this into action. Shift over to</a:t>
            </a:r>
            <a:r>
              <a:rPr lang="en-US" baseline="0" dirty="0" smtClean="0"/>
              <a:t> </a:t>
            </a:r>
            <a:r>
              <a:rPr lang="en-US" baseline="0" dirty="0" err="1" smtClean="0"/>
              <a:t>Rstudio</a:t>
            </a:r>
            <a:r>
              <a:rPr lang="en-US" baseline="0" dirty="0" smtClean="0"/>
              <a:t> cloud, go to Your Turn 3 in the </a:t>
            </a:r>
            <a:r>
              <a:rPr lang="en-US" baseline="0" dirty="0" err="1" smtClean="0"/>
              <a:t>rmarkdown</a:t>
            </a:r>
            <a:r>
              <a:rPr lang="en-US" baseline="0" dirty="0" smtClean="0"/>
              <a:t> document and work through it in your breakout session</a:t>
            </a:r>
            <a:endParaRPr lang="en-US" dirty="0"/>
          </a:p>
        </p:txBody>
      </p:sp>
    </p:spTree>
    <p:extLst>
      <p:ext uri="{BB962C8B-B14F-4D97-AF65-F5344CB8AC3E}">
        <p14:creationId xmlns:p14="http://schemas.microsoft.com/office/powerpoint/2010/main" val="13485031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OK we're briefly going to talk about the</a:t>
            </a:r>
            <a:r>
              <a:rPr lang="en-US" baseline="0" dirty="0" smtClean="0"/>
              <a:t> arrange function</a:t>
            </a: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13188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Arrange doesn’t so much change your data as much as organize it</a:t>
            </a:r>
          </a:p>
          <a:p>
            <a:pPr marL="0" indent="0">
              <a:buNone/>
            </a:pPr>
            <a:r>
              <a:rPr lang="en-US" dirty="0" smtClean="0"/>
              <a:t>Often when exploring your data you’ll be interested in ordering the rows according to values in</a:t>
            </a:r>
            <a:r>
              <a:rPr lang="en-US" baseline="0" dirty="0" smtClean="0"/>
              <a:t> a specific column or columns. That’s what arrange() does. It let’s you focus on the most important parts of your data by rearranging and organizing it.</a:t>
            </a:r>
            <a:endParaRPr lang="en-US" dirty="0" smtClean="0"/>
          </a:p>
          <a:p>
            <a:pPr marL="0" indent="0">
              <a:buNone/>
            </a:pPr>
            <a:endParaRPr lang="en-US" dirty="0" smtClean="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56198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As</a:t>
            </a:r>
            <a:r>
              <a:rPr lang="en-US" baseline="0" dirty="0" smtClean="0"/>
              <a:t> we’ve seen, dplyr functions all have similar syntax and arrange is no exception.  The data frame is your first argument. After that you can list one or more columns, each separated by a comma, to arrange the data frame by. </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0355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Our goals for this session are to learn to use some of</a:t>
            </a:r>
            <a:r>
              <a:rPr lang="en-US" baseline="0" dirty="0" smtClean="0"/>
              <a:t> the functions in the dplyr package to tackle some of the most common challenges in data transformation. In addition we'll be using a special tool called a pipe </a:t>
            </a:r>
            <a:r>
              <a:rPr lang="en-US" baseline="0" dirty="0" smtClean="0"/>
              <a:t>operator to </a:t>
            </a:r>
            <a:r>
              <a:rPr lang="en-US" baseline="0" dirty="0" smtClean="0"/>
              <a:t>string together individual functions into a data analysis pipeline. </a:t>
            </a:r>
            <a:endParaRPr lang="en-US" dirty="0"/>
          </a:p>
        </p:txBody>
      </p:sp>
    </p:spTree>
    <p:extLst>
      <p:ext uri="{BB962C8B-B14F-4D97-AF65-F5344CB8AC3E}">
        <p14:creationId xmlns:p14="http://schemas.microsoft.com/office/powerpoint/2010/main" val="7419461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smtClean="0"/>
              <a:t>In this example we are arranging </a:t>
            </a:r>
            <a:r>
              <a:rPr lang="en-US" baseline="0" dirty="0" err="1" smtClean="0"/>
              <a:t>covid_testing</a:t>
            </a:r>
            <a:r>
              <a:rPr lang="en-US" baseline="0" dirty="0" smtClean="0"/>
              <a:t> data frame by the </a:t>
            </a:r>
            <a:r>
              <a:rPr lang="en-US" baseline="0" dirty="0" err="1" smtClean="0"/>
              <a:t>first_name</a:t>
            </a:r>
            <a:r>
              <a:rPr lang="en-US" baseline="0" dirty="0" smtClean="0"/>
              <a:t>, which could be useful depending on your downstream application.</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27313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smtClean="0"/>
              <a:t>By default arrange will order the rows from smallest to largest, from a to z, or from earliest date to latest depending on what type of data is in the column that we're arranging. We can reverse this by wrapping our column of interest in the </a:t>
            </a:r>
            <a:r>
              <a:rPr lang="en-US" baseline="0" dirty="0" err="1" smtClean="0"/>
              <a:t>desc</a:t>
            </a:r>
            <a:r>
              <a:rPr lang="en-US" baseline="0" dirty="0" smtClean="0"/>
              <a:t>() function.</a:t>
            </a:r>
          </a:p>
          <a:p>
            <a:pPr marL="0" indent="0">
              <a:buNone/>
            </a:pPr>
            <a:endParaRPr lang="en-US" baseline="0" dirty="0" smtClean="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35262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4753196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322013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Now that we have a decent toolkit of functions with which to manipulate our data we should take a step back and talk about the data analysis process.</a:t>
            </a:r>
          </a:p>
          <a:p>
            <a:pPr marL="0" indent="0">
              <a:buNone/>
            </a:pPr>
            <a:r>
              <a:rPr lang="en-US" dirty="0" smtClean="0"/>
              <a:t>In any real data manipulation task you're probably not  just going to use one verb but you're going to string multiple verbs together into a series of</a:t>
            </a:r>
            <a:r>
              <a:rPr lang="en-US" baseline="0" dirty="0" smtClean="0"/>
              <a:t> steps that overall accomplish a goal.</a:t>
            </a:r>
            <a:endParaRPr lang="en-US" dirty="0" smtClean="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80563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For instance, in the context of the </a:t>
            </a:r>
            <a:r>
              <a:rPr lang="en-US" dirty="0" err="1" smtClean="0"/>
              <a:t>covid_testing</a:t>
            </a:r>
            <a:r>
              <a:rPr lang="en-US" dirty="0" smtClean="0"/>
              <a:t> data set, we might be interested in which clinical areas were the first to begin ordering our COVID test. </a:t>
            </a:r>
          </a:p>
          <a:p>
            <a:pPr marL="0" indent="0">
              <a:buNone/>
            </a:pPr>
            <a:endParaRPr lang="en-US" baseline="0" dirty="0" smtClean="0"/>
          </a:p>
          <a:p>
            <a:pPr marL="0" indent="0">
              <a:buNone/>
            </a:pPr>
            <a:r>
              <a:rPr lang="en-US" baseline="0" dirty="0" smtClean="0"/>
              <a:t>To accomplish this we're going to need to first filter to the rows that contain orders from the first 10 days of the pandemic. Then we'll select the column that contains the ordering location, and finally we'll arrange that column so that it's sorted by location.</a:t>
            </a:r>
          </a:p>
          <a:p>
            <a:pPr marL="0" indent="0">
              <a:buNone/>
            </a:pPr>
            <a:endParaRPr lang="en-US" baseline="0" dirty="0" smtClean="0"/>
          </a:p>
          <a:p>
            <a:pPr marL="0" indent="0">
              <a:buNone/>
            </a:pPr>
            <a:r>
              <a:rPr lang="en-US" baseline="0" dirty="0" smtClean="0">
                <a:sym typeface="Wingdings" panose="05000000000000000000" pitchFamily="2" charset="2"/>
              </a:rPr>
              <a:t></a:t>
            </a:r>
          </a:p>
          <a:p>
            <a:pPr marL="0" indent="0">
              <a:buNone/>
            </a:pPr>
            <a:endParaRPr lang="en-US" baseline="0" dirty="0" smtClean="0">
              <a:sym typeface="Wingdings" panose="05000000000000000000" pitchFamily="2" charset="2"/>
            </a:endParaRPr>
          </a:p>
          <a:p>
            <a:pPr marL="0" indent="0">
              <a:buNone/>
            </a:pPr>
            <a:r>
              <a:rPr lang="en-US" baseline="0" dirty="0" smtClean="0">
                <a:sym typeface="Wingdings" panose="05000000000000000000" pitchFamily="2" charset="2"/>
              </a:rPr>
              <a:t>Using the methodology we've learned so far this is how we would likely get this task done. We would first filter our original dataset specifying that we want </a:t>
            </a:r>
            <a:r>
              <a:rPr lang="en-US" baseline="0" dirty="0" err="1" smtClean="0">
                <a:sym typeface="Wingdings" panose="05000000000000000000" pitchFamily="2" charset="2"/>
              </a:rPr>
              <a:t>pan_day</a:t>
            </a:r>
            <a:r>
              <a:rPr lang="en-US" baseline="0" dirty="0" smtClean="0">
                <a:sym typeface="Wingdings" panose="05000000000000000000" pitchFamily="2" charset="2"/>
              </a:rPr>
              <a:t>, which contains the pandemic day of the order, to be less than or equal to 10. We'll assign that to a new object called day_10. </a:t>
            </a:r>
          </a:p>
          <a:p>
            <a:pPr marL="0" indent="0">
              <a:buNone/>
            </a:pPr>
            <a:endParaRPr lang="en-US" baseline="0" dirty="0" smtClean="0">
              <a:sym typeface="Wingdings" panose="05000000000000000000" pitchFamily="2" charset="2"/>
            </a:endParaRPr>
          </a:p>
          <a:p>
            <a:pPr marL="0" indent="0">
              <a:buNone/>
            </a:pPr>
            <a:r>
              <a:rPr lang="en-US" baseline="0" dirty="0" smtClean="0">
                <a:sym typeface="Wingdings" panose="05000000000000000000" pitchFamily="2" charset="2"/>
              </a:rPr>
              <a:t>then  we would select one column, the </a:t>
            </a:r>
            <a:r>
              <a:rPr lang="en-US" baseline="0" dirty="0" err="1" smtClean="0">
                <a:sym typeface="Wingdings" panose="05000000000000000000" pitchFamily="2" charset="2"/>
              </a:rPr>
              <a:t>clinic_name</a:t>
            </a:r>
            <a:r>
              <a:rPr lang="en-US" baseline="0" dirty="0" smtClean="0">
                <a:sym typeface="Wingdings" panose="05000000000000000000" pitchFamily="2" charset="2"/>
              </a:rPr>
              <a:t> column, from that dataset, we can overwrite and assign that back to day_10.</a:t>
            </a:r>
          </a:p>
          <a:p>
            <a:pPr marL="0" indent="0">
              <a:buNone/>
            </a:pPr>
            <a:endParaRPr lang="en-US" baseline="0" dirty="0" smtClean="0">
              <a:sym typeface="Wingdings" panose="05000000000000000000" pitchFamily="2" charset="2"/>
            </a:endParaRPr>
          </a:p>
          <a:p>
            <a:pPr marL="0" indent="0">
              <a:buNone/>
            </a:pPr>
            <a:r>
              <a:rPr lang="en-US" baseline="0" dirty="0" smtClean="0">
                <a:sym typeface="Wingdings" panose="05000000000000000000" pitchFamily="2" charset="2"/>
              </a:rPr>
              <a:t>Finally we'll probably want to arrange that data set by the </a:t>
            </a:r>
            <a:r>
              <a:rPr lang="en-US" baseline="0" dirty="0" err="1" smtClean="0">
                <a:sym typeface="Wingdings" panose="05000000000000000000" pitchFamily="2" charset="2"/>
              </a:rPr>
              <a:t>clinic_name</a:t>
            </a:r>
            <a:r>
              <a:rPr lang="en-US" baseline="0" dirty="0" smtClean="0">
                <a:sym typeface="Wingdings" panose="05000000000000000000" pitchFamily="2" charset="2"/>
              </a:rPr>
              <a:t> column so we can get a more organized picture of the ordering locations.</a:t>
            </a:r>
          </a:p>
          <a:p>
            <a:pPr marL="0" indent="0">
              <a:buNone/>
            </a:pPr>
            <a:endParaRPr lang="en-US" baseline="0" dirty="0" smtClean="0">
              <a:sym typeface="Wingdings" panose="05000000000000000000" pitchFamily="2" charset="2"/>
            </a:endParaRPr>
          </a:p>
          <a:p>
            <a:pPr marL="0" indent="0">
              <a:buNone/>
            </a:pPr>
            <a:r>
              <a:rPr lang="en-US" baseline="0" dirty="0" smtClean="0">
                <a:sym typeface="Wingdings" panose="05000000000000000000" pitchFamily="2" charset="2"/>
              </a:rPr>
              <a:t>Now if I put on my editorial hat I'd say that this is organized code, but it's not very efficient. We've written day_10 5 times here. We're creating the day_10 object and then overwriting it again and again. So is there a better way?</a:t>
            </a:r>
          </a:p>
          <a:p>
            <a:pPr marL="0" indent="0">
              <a:buNone/>
            </a:pPr>
            <a:endParaRPr lang="en-US" baseline="0" dirty="0" smtClean="0">
              <a:sym typeface="Wingdings" panose="05000000000000000000" pitchFamily="2" charset="2"/>
            </a:endParaRPr>
          </a:p>
        </p:txBody>
      </p:sp>
    </p:spTree>
    <p:extLst>
      <p:ext uri="{BB962C8B-B14F-4D97-AF65-F5344CB8AC3E}">
        <p14:creationId xmlns:p14="http://schemas.microsoft.com/office/powerpoint/2010/main" val="21360389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There is this way. </a:t>
            </a:r>
          </a:p>
          <a:p>
            <a:pPr marL="0" indent="0">
              <a:buNone/>
            </a:pPr>
            <a:r>
              <a:rPr lang="en-US" dirty="0" smtClean="0"/>
              <a:t>Here we are </a:t>
            </a:r>
            <a:r>
              <a:rPr lang="en-US" baseline="0" dirty="0" smtClean="0"/>
              <a:t>nesting these functions one within the other. When nesting functions the innermost function is evaluated first followed sequentially by the next inner ones. </a:t>
            </a:r>
          </a:p>
          <a:p>
            <a:pPr marL="0" indent="0">
              <a:buNone/>
            </a:pPr>
            <a:endParaRPr lang="en-US" baseline="0" dirty="0" smtClean="0"/>
          </a:p>
          <a:p>
            <a:pPr marL="0" indent="0">
              <a:buNone/>
            </a:pPr>
            <a:r>
              <a:rPr lang="en-US" baseline="0" dirty="0" smtClean="0"/>
              <a:t>We can see that we have made the code much more efficient but at a significant price. The code is really complicated to look at, it’s not at all obvious what the code is trying to accomplish. The arguments for functions are spatially far away from the names of the functions themselves. </a:t>
            </a:r>
          </a:p>
          <a:p>
            <a:pPr marL="0" indent="0">
              <a:buNone/>
            </a:pPr>
            <a:endParaRPr lang="en-US" baseline="0" dirty="0" smtClean="0"/>
          </a:p>
          <a:p>
            <a:pPr marL="0" indent="0">
              <a:buNone/>
            </a:pPr>
            <a:r>
              <a:rPr lang="en-US" baseline="0" dirty="0" smtClean="0"/>
              <a:t>What would be helpful when performing data analyses such as these would be a syntax that was both efficient as well as human readable.</a:t>
            </a:r>
            <a:endParaRPr lang="en-US" dirty="0" smtClean="0"/>
          </a:p>
        </p:txBody>
      </p:sp>
    </p:spTree>
    <p:extLst>
      <p:ext uri="{BB962C8B-B14F-4D97-AF65-F5344CB8AC3E}">
        <p14:creationId xmlns:p14="http://schemas.microsoft.com/office/powerpoint/2010/main" val="32967253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smtClean="0"/>
              <a:t>This is exactly what the pipe operator</a:t>
            </a:r>
            <a:r>
              <a:rPr lang="en-US" baseline="0" dirty="0" smtClean="0"/>
              <a:t> does. </a:t>
            </a:r>
          </a:p>
          <a:p>
            <a:pPr marL="85487" indent="0">
              <a:buNone/>
            </a:pPr>
            <a:endParaRPr lang="en-US" baseline="0" dirty="0" smtClean="0"/>
          </a:p>
          <a:p>
            <a:pPr marL="85487" indent="0">
              <a:buNone/>
            </a:pPr>
            <a:r>
              <a:rPr lang="en-US" baseline="0" dirty="0" smtClean="0"/>
              <a:t>The pipe operator is this percent, greater than, percent symbol. It's a tool that we use to glue the pieces of our analysis together into one pipeline.</a:t>
            </a:r>
          </a:p>
          <a:p>
            <a:pPr marL="85487" indent="0">
              <a:buNone/>
            </a:pPr>
            <a:endParaRPr lang="en-US" baseline="0" dirty="0" smtClean="0"/>
          </a:p>
          <a:p>
            <a:pPr marL="85487" indent="0">
              <a:buNone/>
            </a:pPr>
            <a:r>
              <a:rPr lang="en-US" baseline="0" dirty="0" smtClean="0"/>
              <a:t>The pipe operator does something very simple but at the same time incredible useful. It takes the product of whatever is on the left and puts it into the function on the right. </a:t>
            </a:r>
          </a:p>
          <a:p>
            <a:pPr marL="85487" indent="0">
              <a:buNone/>
            </a:pPr>
            <a:endParaRPr lang="en-US" baseline="0" dirty="0" smtClean="0"/>
          </a:p>
          <a:p>
            <a:pPr marL="85487" indent="0">
              <a:buNone/>
            </a:pPr>
            <a:r>
              <a:rPr lang="en-US" baseline="0" dirty="0" smtClean="0"/>
              <a:t>So for example, the two lines of code in the gray box do exactly the same thing. </a:t>
            </a:r>
          </a:p>
          <a:p>
            <a:pPr marL="85487" indent="0">
              <a:buNone/>
            </a:pPr>
            <a:endParaRPr lang="en-US" baseline="0" dirty="0" smtClean="0"/>
          </a:p>
          <a:p>
            <a:pPr marL="85487" indent="0">
              <a:buNone/>
            </a:pPr>
            <a:r>
              <a:rPr lang="en-US" baseline="0" dirty="0" smtClean="0"/>
              <a:t>There are a whole bunch of reasons as to why this is a useful thing but for me, one of the most important reasons is that it turns computer code into something that is almost legible as human language. </a:t>
            </a:r>
          </a:p>
          <a:p>
            <a:pPr marL="85487" indent="0">
              <a:buNone/>
            </a:pPr>
            <a:endParaRPr lang="en-US" baseline="0" dirty="0" smtClean="0"/>
          </a:p>
          <a:p>
            <a:pPr marL="85487" indent="0">
              <a:buNone/>
            </a:pPr>
            <a:r>
              <a:rPr lang="en-US" baseline="0" dirty="0" smtClean="0"/>
              <a:t>You could essentially read the second line of code as “Take the </a:t>
            </a:r>
            <a:r>
              <a:rPr lang="en-US" baseline="0" dirty="0" err="1" smtClean="0"/>
              <a:t>covid_testing</a:t>
            </a:r>
            <a:r>
              <a:rPr lang="en-US" baseline="0" dirty="0" smtClean="0"/>
              <a:t> data frame, and then filter the </a:t>
            </a:r>
            <a:r>
              <a:rPr lang="en-US" baseline="0" dirty="0" err="1" smtClean="0"/>
              <a:t>pan_day</a:t>
            </a:r>
            <a:r>
              <a:rPr lang="en-US" baseline="0" dirty="0" smtClean="0"/>
              <a:t> column to rows that are less than or equal to 10.”</a:t>
            </a:r>
            <a:endParaRPr lang="en-US" dirty="0"/>
          </a:p>
        </p:txBody>
      </p:sp>
    </p:spTree>
    <p:extLst>
      <p:ext uri="{BB962C8B-B14F-4D97-AF65-F5344CB8AC3E}">
        <p14:creationId xmlns:p14="http://schemas.microsoft.com/office/powerpoint/2010/main" val="25784602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The advantage of this is even more clear when performing</a:t>
            </a:r>
            <a:r>
              <a:rPr lang="en-US" baseline="0" dirty="0" smtClean="0"/>
              <a:t> a more complicated analysis such as this one. You can take this code, which is essentially illegible, and transform it into the code on the following slide.</a:t>
            </a:r>
            <a:endParaRPr lang="en-US" dirty="0" smtClean="0"/>
          </a:p>
        </p:txBody>
      </p:sp>
    </p:spTree>
    <p:extLst>
      <p:ext uri="{BB962C8B-B14F-4D97-AF65-F5344CB8AC3E}">
        <p14:creationId xmlns:p14="http://schemas.microsoft.com/office/powerpoint/2010/main" val="36390098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The code here is far more succinct. It's essentially self describing since it’s written in a sequential,</a:t>
            </a:r>
            <a:r>
              <a:rPr lang="en-US" baseline="0" dirty="0" smtClean="0"/>
              <a:t> essentially human readable format. </a:t>
            </a:r>
          </a:p>
          <a:p>
            <a:pPr marL="0" indent="0">
              <a:buNone/>
            </a:pPr>
            <a:endParaRPr lang="en-US" baseline="0" dirty="0" smtClean="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smtClean="0"/>
              <a:t>The pipe operator allows us to form chains that accomplish complicated data transformation operations but which are made up of very simple, self-contained, building blocks. So we're able to make something complex by joining together many simple elements that are easy to understand in isolation.</a:t>
            </a:r>
          </a:p>
          <a:p>
            <a:pPr marL="0" indent="0">
              <a:buNone/>
            </a:pPr>
            <a:endParaRPr lang="en-US" baseline="0" dirty="0" smtClean="0"/>
          </a:p>
          <a:p>
            <a:pPr marL="0" indent="0">
              <a:buNone/>
            </a:pPr>
            <a:r>
              <a:rPr lang="en-US" baseline="0" dirty="0" smtClean="0"/>
              <a:t>An additional benefit is that it makes it easier to actually write code because it's much easier to translate our thoughts into an analytical pipeline. </a:t>
            </a:r>
          </a:p>
        </p:txBody>
      </p:sp>
    </p:spTree>
    <p:extLst>
      <p:ext uri="{BB962C8B-B14F-4D97-AF65-F5344CB8AC3E}">
        <p14:creationId xmlns:p14="http://schemas.microsoft.com/office/powerpoint/2010/main" val="1755690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This is the generalized data science pipeline</a:t>
            </a:r>
            <a:r>
              <a:rPr lang="en-US" baseline="0" dirty="0" smtClean="0"/>
              <a:t> that was introduced to you yesterday. The functions we'll be learning about fit specifically in the "tidy" and "transform" portions of this workflow. </a:t>
            </a:r>
            <a:endParaRPr lang="en-US" dirty="0"/>
          </a:p>
        </p:txBody>
      </p:sp>
      <p:sp>
        <p:nvSpPr>
          <p:cNvPr id="4" name="Slide Number Placeholder 3"/>
          <p:cNvSpPr>
            <a:spLocks noGrp="1"/>
          </p:cNvSpPr>
          <p:nvPr>
            <p:ph type="sldNum" sz="quarter" idx="5"/>
          </p:nvPr>
        </p:nvSpPr>
        <p:spPr>
          <a:xfrm>
            <a:off x="1884638" y="5530057"/>
            <a:ext cx="1441783" cy="292119"/>
          </a:xfrm>
          <a:prstGeom prst="rect">
            <a:avLst/>
          </a:prstGeom>
        </p:spPr>
        <p:txBody>
          <a:bodyPr lIns="49240" tIns="24620" rIns="49240" bIns="24620"/>
          <a:lstStyle/>
          <a:p>
            <a:fld id="{0A193586-FEB5-7C43-8F44-7EFAE4EECA28}" type="slidenum">
              <a:rPr lang="en-US" smtClean="0"/>
              <a:t>5</a:t>
            </a:fld>
            <a:endParaRPr lang="en-US"/>
          </a:p>
        </p:txBody>
      </p:sp>
    </p:spTree>
    <p:extLst>
      <p:ext uri="{BB962C8B-B14F-4D97-AF65-F5344CB8AC3E}">
        <p14:creationId xmlns:p14="http://schemas.microsoft.com/office/powerpoint/2010/main" val="9748275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This pipe operator</a:t>
            </a:r>
            <a:r>
              <a:rPr lang="en-US" baseline="0" dirty="0" smtClean="0"/>
              <a:t> is going to be so useful to you </a:t>
            </a:r>
            <a:r>
              <a:rPr lang="en-US" baseline="0" dirty="0" err="1" smtClean="0"/>
              <a:t>you</a:t>
            </a:r>
            <a:r>
              <a:rPr lang="en-US" baseline="0" dirty="0" smtClean="0"/>
              <a:t> might as well learning a shortcut key that will type it out for you.</a:t>
            </a:r>
          </a:p>
          <a:p>
            <a:pPr marL="158750" indent="0">
              <a:buNone/>
            </a:pPr>
            <a:endParaRPr lang="en-US" baseline="0" dirty="0" smtClean="0"/>
          </a:p>
          <a:p>
            <a:pPr marL="158750" indent="0">
              <a:buNone/>
            </a:pPr>
            <a:r>
              <a:rPr lang="en-US" baseline="0" dirty="0" smtClean="0"/>
              <a:t>You can use either command, shift M on a mac or Ctrl shift M on a PC to save your fingers a few inches of movement.</a:t>
            </a:r>
            <a:endParaRPr lang="en-US" dirty="0"/>
          </a:p>
        </p:txBody>
      </p:sp>
    </p:spTree>
    <p:extLst>
      <p:ext uri="{BB962C8B-B14F-4D97-AF65-F5344CB8AC3E}">
        <p14:creationId xmlns:p14="http://schemas.microsoft.com/office/powerpoint/2010/main" val="32876066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OK so let's put this to action. Imagine you get a</a:t>
            </a:r>
            <a:r>
              <a:rPr lang="en-US" baseline="0" dirty="0" smtClean="0"/>
              <a:t> call from the medical director of the PICU. She wants to know what's going on in your lab! She had to wait 10 hours for a COVID test result, meanwhile there was a patient who was awaiting an aerosol generating procedure!</a:t>
            </a:r>
          </a:p>
          <a:p>
            <a:pPr marL="158750" indent="0">
              <a:buNone/>
            </a:pPr>
            <a:endParaRPr lang="en-US" baseline="0" dirty="0" smtClean="0"/>
          </a:p>
          <a:p>
            <a:pPr marL="158750" indent="0">
              <a:buNone/>
            </a:pPr>
            <a:r>
              <a:rPr lang="en-US" baseline="0" dirty="0" smtClean="0"/>
              <a:t>You decide to investigate using the </a:t>
            </a:r>
            <a:r>
              <a:rPr lang="en-US" baseline="0" dirty="0" err="1" smtClean="0"/>
              <a:t>covid_testing</a:t>
            </a:r>
            <a:r>
              <a:rPr lang="en-US" baseline="0" dirty="0" smtClean="0"/>
              <a:t> data set</a:t>
            </a:r>
            <a:endParaRPr lang="en-US" dirty="0"/>
          </a:p>
        </p:txBody>
      </p:sp>
    </p:spTree>
    <p:extLst>
      <p:ext uri="{BB962C8B-B14F-4D97-AF65-F5344CB8AC3E}">
        <p14:creationId xmlns:p14="http://schemas.microsoft.com/office/powerpoint/2010/main" val="371159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494028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So far we’ve covered functions whose primary job is to reshape your data</a:t>
            </a:r>
            <a:r>
              <a:rPr lang="en-US" baseline="0" dirty="0" smtClean="0"/>
              <a:t> but don’t fundamentally tell you something about what’s inside of it. </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98581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Until</a:t>
            </a:r>
            <a:r>
              <a:rPr lang="en-US" baseline="0" dirty="0" smtClean="0"/>
              <a:t> now we've </a:t>
            </a:r>
            <a:endParaRPr lang="en-US" dirty="0"/>
          </a:p>
        </p:txBody>
      </p:sp>
    </p:spTree>
    <p:extLst>
      <p:ext uri="{BB962C8B-B14F-4D97-AF65-F5344CB8AC3E}">
        <p14:creationId xmlns:p14="http://schemas.microsoft.com/office/powerpoint/2010/main" val="33239708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If you’re interested in orders for basic metabolic panels from September,</a:t>
            </a:r>
            <a:r>
              <a:rPr lang="en-US" baseline="0" dirty="0" smtClean="0"/>
              <a:t> then you can do that. However if you want to learn something from your data you have to summarize it. For instance, what if you want to know what your lab’s top three ordered tests are on weekends? You have the right data to answer that question, but we need to derive the answer from it.</a:t>
            </a:r>
            <a:endParaRPr dirty="0"/>
          </a:p>
        </p:txBody>
      </p:sp>
      <p:sp>
        <p:nvSpPr>
          <p:cNvPr id="82" name="Google Shape;82;p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30937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smtClean="0"/>
              <a:t>To</a:t>
            </a:r>
            <a:r>
              <a:rPr lang="en-US" baseline="0" dirty="0" smtClean="0"/>
              <a:t> answer a question like the one we posed on the previous slide, it can help to break it down into the steps that we need to take to get to the finish line. In this case, we’re going to have to figure out which weekday the tests were ordered. We’ll probably be working with the </a:t>
            </a:r>
            <a:r>
              <a:rPr lang="en-US" baseline="0" dirty="0" err="1" smtClean="0"/>
              <a:t>order_time</a:t>
            </a:r>
            <a:r>
              <a:rPr lang="en-US" baseline="0" dirty="0" smtClean="0"/>
              <a:t> column for that. Then we’ll have to count the number of orders per test on the weekend. Finally we’ll have to put the in rank order.</a:t>
            </a:r>
            <a:endParaRPr lang="en-US" dirty="0"/>
          </a:p>
        </p:txBody>
      </p:sp>
    </p:spTree>
    <p:extLst>
      <p:ext uri="{BB962C8B-B14F-4D97-AF65-F5344CB8AC3E}">
        <p14:creationId xmlns:p14="http://schemas.microsoft.com/office/powerpoint/2010/main" val="40034723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To answer questions like these we’re going to need a new set of functions whose job is to derive new data from our original data frame. The two work-horse functions in dplyr to accomplish these types of tasks</a:t>
            </a:r>
            <a:r>
              <a:rPr lang="en-US" baseline="0" dirty="0" smtClean="0"/>
              <a:t> are mutate() and summarize(). </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51130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We’ll begin with the mutate() function. </a:t>
            </a: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72793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The</a:t>
            </a:r>
            <a:r>
              <a:rPr lang="en-US" baseline="0" dirty="0" smtClean="0"/>
              <a:t> goal of mutate() is very simple. You’ll feed it your original data frame and it’s going to kick out the same data frame with one or more new columns tacked onto the end based on calculations that you specify.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074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To quickly review</a:t>
            </a:r>
            <a:r>
              <a:rPr lang="en-US" baseline="0" dirty="0" smtClean="0"/>
              <a:t> what we mean by a tidy dataset. By definition it essentially describes a data set in which variables or features are recorded in columns </a:t>
            </a:r>
            <a:r>
              <a:rPr lang="en-US" baseline="0" dirty="0" smtClean="0">
                <a:sym typeface="Wingdings" panose="05000000000000000000" pitchFamily="2" charset="2"/>
              </a:rPr>
              <a:t></a:t>
            </a:r>
          </a:p>
          <a:p>
            <a:pPr marL="0" indent="0">
              <a:buFont typeface="Arial" panose="020B0604020202020204" pitchFamily="34" charset="0"/>
              <a:buNone/>
            </a:pPr>
            <a:r>
              <a:rPr lang="en-US" baseline="0" dirty="0" smtClean="0">
                <a:sym typeface="Wingdings" panose="05000000000000000000" pitchFamily="2" charset="2"/>
              </a:rPr>
              <a:t>Each row represents a single observation </a:t>
            </a:r>
          </a:p>
          <a:p>
            <a:pPr marL="0" indent="0">
              <a:buFont typeface="Arial" panose="020B0604020202020204" pitchFamily="34" charset="0"/>
              <a:buNone/>
            </a:pPr>
            <a:r>
              <a:rPr lang="en-US" baseline="0" dirty="0" smtClean="0">
                <a:sym typeface="Wingdings" panose="05000000000000000000" pitchFamily="2" charset="2"/>
              </a:rPr>
              <a:t>And finally each cell contains only one value.</a:t>
            </a:r>
          </a:p>
          <a:p>
            <a:pPr marL="0" indent="0">
              <a:buFont typeface="Arial" panose="020B0604020202020204" pitchFamily="34" charset="0"/>
              <a:buNone/>
            </a:pPr>
            <a:r>
              <a:rPr lang="en-US" dirty="0" smtClean="0"/>
              <a:t>This</a:t>
            </a:r>
            <a:r>
              <a:rPr lang="en-US" baseline="0" dirty="0" smtClean="0"/>
              <a:t> is admittedly somewhat abstract. The way that I think about it is that a tidy data set is one that is at the point where it is cleaned up and ready to be analyzed either using statistical analysis or through a visualization. </a:t>
            </a:r>
          </a:p>
          <a:p>
            <a:pPr marL="0" indent="0">
              <a:buFont typeface="Arial" panose="020B0604020202020204" pitchFamily="34" charset="0"/>
              <a:buNone/>
            </a:pPr>
            <a:r>
              <a:rPr lang="en-US" baseline="0" dirty="0" smtClean="0"/>
              <a:t>The opposite is a messy data frame which is generally how data will come at you in the wild and are difficult or impossible to analyze at the outset.</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12596878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The syntax is going to look familiar to the functions we saw earlier but with a small change. As before,</a:t>
            </a:r>
            <a:r>
              <a:rPr lang="en-US" baseline="0" dirty="0" smtClean="0"/>
              <a:t> the first argument is the original data frame, which gets piped into mutate. Then you specify the name of the new column you want to add, you type of an equals sign, and then you write a calculation. This calculation will be run on each row of your data frame and the result will populate each row of the new column.</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5033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Let’s look at an</a:t>
            </a:r>
            <a:r>
              <a:rPr lang="en-US" baseline="0" dirty="0" smtClean="0"/>
              <a:t> example. Say we wanted to share our data set with a research collaborator. What we could do is create a new column, called for instance “</a:t>
            </a:r>
            <a:r>
              <a:rPr lang="en-US" baseline="0" dirty="0" err="1" smtClean="0"/>
              <a:t>coded_order_id</a:t>
            </a:r>
            <a:r>
              <a:rPr lang="en-US" baseline="0" dirty="0" smtClean="0"/>
              <a:t>” and set that equal to half the numeric value contained in </a:t>
            </a:r>
            <a:r>
              <a:rPr lang="en-US" baseline="0" dirty="0" err="1" smtClean="0"/>
              <a:t>order_id</a:t>
            </a:r>
            <a:r>
              <a:rPr lang="en-US" baseline="0" dirty="0" smtClean="0"/>
              <a:t>. In this situation mutate() would perform that calculation on each row and place the result in a new column at the right most part of our data frame. Note how in this example we essentially treat </a:t>
            </a:r>
            <a:r>
              <a:rPr lang="en-US" baseline="0" dirty="0" err="1" smtClean="0"/>
              <a:t>order_id</a:t>
            </a:r>
            <a:r>
              <a:rPr lang="en-US" baseline="0" dirty="0" smtClean="0"/>
              <a:t> like it’s a variable. This is a feature of mutate(). We can refer to values in other columns in the same data frame simply by referring to their name.</a:t>
            </a:r>
          </a:p>
          <a:p>
            <a:pPr marL="0" indent="0">
              <a:buNone/>
            </a:pPr>
            <a:endParaRPr lang="en-US" baseline="0" dirty="0" smtClean="0"/>
          </a:p>
          <a:p>
            <a:pPr marL="0" indent="0">
              <a:buNone/>
            </a:pPr>
            <a:r>
              <a:rPr lang="en-US" baseline="0" dirty="0" smtClean="0"/>
              <a:t>Note: I am not at all suggesting that this is appropriate practice when encrypting your data for sharing with a colleague. </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0140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008036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96013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627394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Let's start the session with a Your Turn.</a:t>
            </a:r>
            <a:r>
              <a:rPr lang="en-US" baseline="0" dirty="0" smtClean="0"/>
              <a:t> Let's </a:t>
            </a:r>
            <a:r>
              <a:rPr lang="en-US" baseline="0" dirty="0" smtClean="0"/>
              <a:t>head on over to our </a:t>
            </a:r>
            <a:r>
              <a:rPr lang="en-US" baseline="0" dirty="0" err="1" smtClean="0"/>
              <a:t>Rstudio</a:t>
            </a:r>
            <a:r>
              <a:rPr lang="en-US" baseline="0" dirty="0" smtClean="0"/>
              <a:t> Cloud projects and open </a:t>
            </a:r>
            <a:r>
              <a:rPr lang="en-US" baseline="0" dirty="0" smtClean="0"/>
              <a:t>the R markdown file called 04-Transform.Rmd and load the </a:t>
            </a:r>
            <a:r>
              <a:rPr lang="en-US" baseline="0" dirty="0" err="1" smtClean="0"/>
              <a:t>covid</a:t>
            </a:r>
            <a:r>
              <a:rPr lang="en-US" baseline="0" dirty="0" smtClean="0"/>
              <a:t> testing dataset. </a:t>
            </a:r>
          </a:p>
          <a:p>
            <a:pPr marL="0" indent="0">
              <a:buNone/>
            </a:pPr>
            <a:endParaRPr lang="en-US" baseline="0" dirty="0" smtClean="0"/>
          </a:p>
          <a:p>
            <a:pPr marL="0" indent="0">
              <a:buNone/>
            </a:pPr>
            <a:r>
              <a:rPr lang="en-US" baseline="0" dirty="0" smtClean="0"/>
              <a:t>This can be done by selecting it from the lower right pane under the "file" tab, or if you're more of a toolbar kind of person, you can select File &gt;&gt; Open file &gt;&gt; 04-Transform.Rmd.</a:t>
            </a:r>
          </a:p>
          <a:p>
            <a:pPr marL="0" indent="0">
              <a:buNone/>
            </a:pPr>
            <a:endParaRPr lang="en-US" baseline="0" dirty="0" smtClean="0"/>
          </a:p>
          <a:p>
            <a:pPr marL="0" indent="0">
              <a:buNone/>
            </a:pPr>
            <a:r>
              <a:rPr lang="en-US" baseline="0" dirty="0" smtClean="0"/>
              <a:t>After that go to the first code chunk which is called setup </a:t>
            </a:r>
            <a:r>
              <a:rPr lang="en-US" baseline="0" dirty="0" smtClean="0"/>
              <a:t>and press the play button</a:t>
            </a:r>
            <a:endParaRPr dirty="0"/>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8999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And as a quick </a:t>
            </a:r>
            <a:r>
              <a:rPr lang="en-US" dirty="0" err="1" smtClean="0"/>
              <a:t>followup</a:t>
            </a:r>
            <a:r>
              <a:rPr lang="en-US" dirty="0" smtClean="0"/>
              <a:t> how can you tell that you were successful in loading the </a:t>
            </a:r>
            <a:r>
              <a:rPr lang="en-US" dirty="0" err="1" smtClean="0"/>
              <a:t>covid_testing</a:t>
            </a:r>
            <a:r>
              <a:rPr lang="en-US" dirty="0" smtClean="0"/>
              <a:t> data </a:t>
            </a:r>
            <a:r>
              <a:rPr lang="en-US" dirty="0" smtClean="0"/>
              <a:t>set</a:t>
            </a:r>
          </a:p>
          <a:p>
            <a:pPr marL="0" indent="0">
              <a:buNone/>
            </a:pPr>
            <a:endParaRPr lang="en-US" dirty="0" smtClean="0"/>
          </a:p>
          <a:p>
            <a:pPr marL="0" indent="0">
              <a:buNone/>
            </a:pPr>
            <a:r>
              <a:rPr lang="en-US" dirty="0" smtClean="0"/>
              <a:t>1 The code that imported</a:t>
            </a:r>
            <a:r>
              <a:rPr lang="en-US" baseline="0" dirty="0" smtClean="0"/>
              <a:t> the data set didn’t yield an error</a:t>
            </a:r>
          </a:p>
          <a:p>
            <a:pPr marL="0" indent="0">
              <a:buNone/>
            </a:pPr>
            <a:r>
              <a:rPr lang="en-US" baseline="0" dirty="0" smtClean="0"/>
              <a:t>2 code that references the </a:t>
            </a:r>
            <a:r>
              <a:rPr lang="en-US" baseline="0" dirty="0" err="1" smtClean="0"/>
              <a:t>covid_testing</a:t>
            </a:r>
            <a:r>
              <a:rPr lang="en-US" baseline="0" dirty="0" smtClean="0"/>
              <a:t> data set runs without an error</a:t>
            </a:r>
          </a:p>
          <a:p>
            <a:pPr marL="0" indent="0">
              <a:buNone/>
            </a:pPr>
            <a:r>
              <a:rPr lang="en-US" baseline="0" dirty="0" smtClean="0"/>
              <a:t>3. You can see the </a:t>
            </a:r>
            <a:r>
              <a:rPr lang="en-US" baseline="0" dirty="0" err="1" smtClean="0"/>
              <a:t>covid_testing</a:t>
            </a:r>
            <a:r>
              <a:rPr lang="en-US" baseline="0" dirty="0" smtClean="0"/>
              <a:t> object in your environment pane</a:t>
            </a:r>
          </a:p>
          <a:p>
            <a:pPr marL="0" indent="0">
              <a:buNone/>
            </a:pPr>
            <a:r>
              <a:rPr lang="en-US" baseline="0" dirty="0" smtClean="0"/>
              <a:t>Or 4 all of the above.</a:t>
            </a:r>
          </a:p>
          <a:p>
            <a:pPr marL="0" indent="0">
              <a:buNone/>
            </a:pPr>
            <a:r>
              <a:rPr lang="en-US" baseline="0" dirty="0" smtClean="0"/>
              <a:t>Put your answer in the chat window</a:t>
            </a:r>
          </a:p>
          <a:p>
            <a:pPr marL="0" indent="0">
              <a:buNone/>
            </a:pPr>
            <a:endParaRPr lang="en-US" baseline="0" dirty="0" smtClean="0"/>
          </a:p>
          <a:p>
            <a:pPr marL="0" indent="0">
              <a:buNone/>
            </a:pPr>
            <a:endParaRPr lang="en-US" baseline="0" dirty="0" smtClean="0"/>
          </a:p>
          <a:p>
            <a:pPr marL="0" indent="0">
              <a:buNone/>
            </a:pPr>
            <a:endParaRPr dirty="0"/>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6559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In</a:t>
            </a:r>
            <a:r>
              <a:rPr lang="en-US" baseline="0" dirty="0" smtClean="0"/>
              <a:t> this session we'll be using functions that are part of the dplyr package. The dplyr package is part of the </a:t>
            </a:r>
            <a:r>
              <a:rPr lang="en-US" baseline="0" dirty="0" err="1" smtClean="0"/>
              <a:t>tidyverse</a:t>
            </a:r>
            <a:r>
              <a:rPr lang="en-US" baseline="0" dirty="0" smtClean="0"/>
              <a:t> meta-package and a workhorse for data </a:t>
            </a:r>
            <a:r>
              <a:rPr lang="en-US" baseline="0" dirty="0" smtClean="0"/>
              <a:t>transformation, you just loaded it with the code chunk from the Your Turn.</a:t>
            </a:r>
            <a:endParaRPr lang="en-US" dirty="0" smtClean="0"/>
          </a:p>
          <a:p>
            <a:pPr marL="0" indent="0">
              <a:buNone/>
            </a:pPr>
            <a:endParaRPr lang="en-US" dirty="0" smtClean="0"/>
          </a:p>
          <a:p>
            <a:pPr marL="0" indent="0">
              <a:buNone/>
            </a:pPr>
            <a:endParaRPr dirty="0"/>
          </a:p>
        </p:txBody>
      </p:sp>
      <p:sp>
        <p:nvSpPr>
          <p:cNvPr id="44" name="Google Shape;44;p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3630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8.png"/><Relationship Id="rId4"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3672840" y="614555"/>
            <a:ext cx="4846320"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9281675" y="6508679"/>
            <a:ext cx="2804134" cy="30822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9" name="Freeform 8"/>
          <p:cNvSpPr/>
          <p:nvPr userDrawn="1"/>
        </p:nvSpPr>
        <p:spPr>
          <a:xfrm flipH="1">
            <a:off x="-34" y="482"/>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8" name="Freeform 7"/>
          <p:cNvSpPr/>
          <p:nvPr userDrawn="1"/>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0063553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5395540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 name="Shape 44"/>
          <p:cNvSpPr>
            <a:spLocks noGrp="1"/>
          </p:cNvSpPr>
          <p:nvPr>
            <p:ph type="body" sz="quarter" idx="13"/>
          </p:nvPr>
        </p:nvSpPr>
        <p:spPr>
          <a:xfrm>
            <a:off x="1193800" y="4000500"/>
            <a:ext cx="9810750" cy="369332"/>
          </a:xfrm>
          <a:prstGeom prst="rect">
            <a:avLst/>
          </a:prstGeom>
        </p:spPr>
        <p:txBody>
          <a:bodyPr anchor="t">
            <a:spAutoFit/>
          </a:bodyPr>
          <a:lstStyle>
            <a:lvl1pPr marL="0" indent="0" algn="ctr">
              <a:spcBef>
                <a:spcPts val="0"/>
              </a:spcBef>
              <a:buSzTx/>
              <a:buNone/>
              <a:defRPr sz="2400">
                <a:solidFill>
                  <a:srgbClr val="535353"/>
                </a:solidFill>
              </a:defRPr>
            </a:lvl1pPr>
          </a:lstStyle>
          <a:p>
            <a:r>
              <a:t>–Johnny Appleseed</a:t>
            </a:r>
          </a:p>
        </p:txBody>
      </p:sp>
      <p:sp>
        <p:nvSpPr>
          <p:cNvPr id="45" name="Shape 45"/>
          <p:cNvSpPr>
            <a:spLocks noGrp="1"/>
          </p:cNvSpPr>
          <p:nvPr>
            <p:ph type="body" sz="quarter" idx="14"/>
          </p:nvPr>
        </p:nvSpPr>
        <p:spPr>
          <a:xfrm>
            <a:off x="1187450" y="2711450"/>
            <a:ext cx="9810750" cy="854080"/>
          </a:xfrm>
          <a:prstGeom prst="rect">
            <a:avLst/>
          </a:prstGeom>
        </p:spPr>
        <p:txBody>
          <a:bodyPr>
            <a:spAutoFit/>
          </a:bodyPr>
          <a:lstStyle>
            <a:lvl1pPr marL="0" indent="0" algn="ctr">
              <a:spcBef>
                <a:spcPts val="0"/>
              </a:spcBef>
              <a:buSzTx/>
              <a:buNone/>
              <a:defRPr sz="5550" i="1">
                <a:solidFill>
                  <a:srgbClr val="005493">
                    <a:alpha val="75000"/>
                  </a:srgbClr>
                </a:solidFill>
              </a:defRPr>
            </a:lvl1pPr>
          </a:lstStyle>
          <a:p>
            <a:r>
              <a:t>“Type a quote here.”</a:t>
            </a:r>
          </a:p>
        </p:txBody>
      </p:sp>
      <p:sp>
        <p:nvSpPr>
          <p:cNvPr id="46" name="Shape 46"/>
          <p:cNvSpPr txBox="1">
            <a:spLocks noGrp="1"/>
          </p:cNvSpPr>
          <p:nvPr>
            <p:ph type="sldNum" sz="quarter" idx="2"/>
          </p:nvPr>
        </p:nvSpPr>
        <p:spPr>
          <a:xfrm>
            <a:off x="8778241" y="6377940"/>
            <a:ext cx="3237386" cy="382455"/>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45171320"/>
      </p:ext>
    </p:extLst>
  </p:cSld>
  <p:clrMapOvr>
    <a:masterClrMapping/>
  </p:clrMapOvr>
  <p:transition spd="med"/>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8267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_Text">
    <p:bg>
      <p:bgPr>
        <a:solidFill>
          <a:srgbClr val="FFFFFF"/>
        </a:solidFill>
        <a:effectLst/>
      </p:bgPr>
    </p:bg>
    <p:spTree>
      <p:nvGrpSpPr>
        <p:cNvPr id="1" name=""/>
        <p:cNvGrpSpPr/>
        <p:nvPr/>
      </p:nvGrpSpPr>
      <p:grpSpPr>
        <a:xfrm>
          <a:off x="0" y="0"/>
          <a:ext cx="0" cy="0"/>
          <a:chOff x="0" y="0"/>
          <a:chExt cx="0" cy="0"/>
        </a:xfrm>
      </p:grpSpPr>
      <p:pic>
        <p:nvPicPr>
          <p:cNvPr id="75" name="pdf-dplyr.pdf"/>
          <p:cNvPicPr>
            <a:picLocks noChangeAspect="1"/>
          </p:cNvPicPr>
          <p:nvPr/>
        </p:nvPicPr>
        <p:blipFill>
          <a:blip r:embed="rId2">
            <a:extLst/>
          </a:blip>
          <a:stretch>
            <a:fillRect/>
          </a:stretch>
        </p:blipFill>
        <p:spPr>
          <a:xfrm>
            <a:off x="11226146" y="5861265"/>
            <a:ext cx="768351" cy="890514"/>
          </a:xfrm>
          <a:prstGeom prst="rect">
            <a:avLst/>
          </a:prstGeom>
          <a:ln w="12700">
            <a:miter lim="400000"/>
          </a:ln>
        </p:spPr>
      </p:pic>
      <p:sp>
        <p:nvSpPr>
          <p:cNvPr id="76" name="Shape 76"/>
          <p:cNvSpPr txBox="1">
            <a:spLocks noGrp="1"/>
          </p:cNvSpPr>
          <p:nvPr>
            <p:ph type="title"/>
          </p:nvPr>
        </p:nvSpPr>
        <p:spPr>
          <a:xfrm>
            <a:off x="2416969" y="178593"/>
            <a:ext cx="7358063" cy="1714501"/>
          </a:xfrm>
          <a:prstGeom prst="rect">
            <a:avLst/>
          </a:prstGeom>
        </p:spPr>
        <p:txBody>
          <a:bodyPr lIns="71437" tIns="71437" rIns="71437" bIns="71437"/>
          <a:lstStyle>
            <a:lvl1pPr algn="ctr" defTabSz="292100">
              <a:defRPr sz="5900" cap="none">
                <a:solidFill>
                  <a:srgbClr val="000000"/>
                </a:solidFill>
                <a:latin typeface="+mn-lt"/>
                <a:ea typeface="+mn-ea"/>
                <a:cs typeface="+mn-cs"/>
                <a:sym typeface="Helvetica Neue"/>
              </a:defRPr>
            </a:lvl1pPr>
          </a:lstStyle>
          <a:p>
            <a:r>
              <a:t>Title Text</a:t>
            </a:r>
          </a:p>
        </p:txBody>
      </p:sp>
      <p:sp>
        <p:nvSpPr>
          <p:cNvPr id="77" name="Shape 77"/>
          <p:cNvSpPr txBox="1">
            <a:spLocks noGrp="1"/>
          </p:cNvSpPr>
          <p:nvPr>
            <p:ph type="body" sz="half" idx="1"/>
          </p:nvPr>
        </p:nvSpPr>
        <p:spPr>
          <a:xfrm>
            <a:off x="2763332" y="2252514"/>
            <a:ext cx="7358063" cy="4018360"/>
          </a:xfrm>
          <a:prstGeom prst="rect">
            <a:avLst/>
          </a:prstGeom>
        </p:spPr>
        <p:txBody>
          <a:bodyPr lIns="71437" tIns="71437" rIns="71437" bIns="71437"/>
          <a:lstStyle>
            <a:lvl1pPr marL="0" indent="158750" defTabSz="292100">
              <a:spcBef>
                <a:spcPts val="1200"/>
              </a:spcBef>
              <a:buSzTx/>
              <a:buNone/>
              <a:defRPr sz="2900">
                <a:solidFill>
                  <a:srgbClr val="000000"/>
                </a:solidFill>
                <a:latin typeface="+mn-lt"/>
                <a:ea typeface="+mn-ea"/>
                <a:cs typeface="+mn-cs"/>
                <a:sym typeface="Helvetica Neue"/>
              </a:defRPr>
            </a:lvl1pPr>
            <a:lvl2pPr marL="0" indent="381000" defTabSz="292100">
              <a:spcBef>
                <a:spcPts val="1200"/>
              </a:spcBef>
              <a:buSzTx/>
              <a:buNone/>
              <a:defRPr sz="2900">
                <a:solidFill>
                  <a:srgbClr val="000000"/>
                </a:solidFill>
                <a:latin typeface="+mn-lt"/>
                <a:ea typeface="+mn-ea"/>
                <a:cs typeface="+mn-cs"/>
                <a:sym typeface="Helvetica Neue"/>
              </a:defRPr>
            </a:lvl2pPr>
            <a:lvl3pPr marL="0" indent="603250" defTabSz="292100">
              <a:spcBef>
                <a:spcPts val="1200"/>
              </a:spcBef>
              <a:buSzTx/>
              <a:buNone/>
              <a:defRPr sz="2900">
                <a:solidFill>
                  <a:srgbClr val="000000"/>
                </a:solidFill>
                <a:latin typeface="+mn-lt"/>
                <a:ea typeface="+mn-ea"/>
                <a:cs typeface="+mn-cs"/>
                <a:sym typeface="Helvetica Neue"/>
              </a:defRPr>
            </a:lvl3pPr>
            <a:lvl4pPr marL="0" indent="825500" defTabSz="292100">
              <a:spcBef>
                <a:spcPts val="1200"/>
              </a:spcBef>
              <a:buSzTx/>
              <a:buNone/>
              <a:defRPr sz="2900">
                <a:solidFill>
                  <a:srgbClr val="000000"/>
                </a:solidFill>
                <a:latin typeface="+mn-lt"/>
                <a:ea typeface="+mn-ea"/>
                <a:cs typeface="+mn-cs"/>
                <a:sym typeface="Helvetica Neue"/>
              </a:defRPr>
            </a:lvl4pPr>
            <a:lvl5pPr marL="0" indent="1047750" defTabSz="292100">
              <a:spcBef>
                <a:spcPts val="1200"/>
              </a:spcBef>
              <a:buSzTx/>
              <a:buNone/>
              <a:defRPr sz="29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8" name="Shape 78"/>
          <p:cNvSpPr txBox="1">
            <a:spLocks noGrp="1"/>
          </p:cNvSpPr>
          <p:nvPr>
            <p:ph type="sldNum" sz="quarter" idx="2"/>
          </p:nvPr>
        </p:nvSpPr>
        <p:spPr>
          <a:xfrm>
            <a:off x="5976441" y="6509742"/>
            <a:ext cx="230188" cy="249238"/>
          </a:xfrm>
          <a:prstGeom prst="rect">
            <a:avLst/>
          </a:prstGeom>
        </p:spPr>
        <p:txBody>
          <a:bodyPr lIns="71437" tIns="71437" rIns="71437" bIns="71437"/>
          <a:lstStyle>
            <a:lvl1pPr defTabSz="292100">
              <a:defRPr>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862093994"/>
      </p:ext>
    </p:extLst>
  </p:cSld>
  <p:clrMapOvr>
    <a:masterClrMapping/>
  </p:clrMapOvr>
  <p:transition spd="med"/>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33971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541898"/>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reserve="1">
  <p:cSld name="exercise">
    <p:spTree>
      <p:nvGrpSpPr>
        <p:cNvPr id="1" name="Shape 11"/>
        <p:cNvGrpSpPr/>
        <p:nvPr/>
      </p:nvGrpSpPr>
      <p:grpSpPr>
        <a:xfrm>
          <a:off x="0" y="0"/>
          <a:ext cx="0" cy="0"/>
          <a:chOff x="0" y="0"/>
          <a:chExt cx="0" cy="0"/>
        </a:xfrm>
      </p:grpSpPr>
      <p:sp>
        <p:nvSpPr>
          <p:cNvPr id="7" name="Google Shape;278;p30"/>
          <p:cNvSpPr/>
          <p:nvPr userDrawn="1"/>
        </p:nvSpPr>
        <p:spPr>
          <a:xfrm>
            <a:off x="-60959" y="0"/>
            <a:ext cx="12306300" cy="6928624"/>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12" name="Google Shape;12;p2"/>
          <p:cNvSpPr txBox="1">
            <a:spLocks noGrp="1"/>
          </p:cNvSpPr>
          <p:nvPr>
            <p:ph type="title"/>
          </p:nvPr>
        </p:nvSpPr>
        <p:spPr>
          <a:xfrm>
            <a:off x="3339548" y="614555"/>
            <a:ext cx="4254715"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
        <p:nvSpPr>
          <p:cNvPr id="8" name="Google Shape;281;p30"/>
          <p:cNvSpPr/>
          <p:nvPr userDrawn="1"/>
        </p:nvSpPr>
        <p:spPr>
          <a:xfrm>
            <a:off x="9816708" y="5741095"/>
            <a:ext cx="2256268" cy="100783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48978" tIns="48978" rIns="48978" bIns="48978" anchor="ctr" anchorCtr="0">
            <a:noAutofit/>
          </a:bodyPr>
          <a:lstStyle/>
          <a:p>
            <a:pPr algn="ctr"/>
            <a:endParaRPr sz="5143" dirty="0">
              <a:latin typeface="Courier New"/>
              <a:ea typeface="Courier New"/>
              <a:cs typeface="Courier New"/>
              <a:sym typeface="Courier New"/>
            </a:endParaRPr>
          </a:p>
        </p:txBody>
      </p:sp>
    </p:spTree>
    <p:extLst>
      <p:ext uri="{BB962C8B-B14F-4D97-AF65-F5344CB8AC3E}">
        <p14:creationId xmlns:p14="http://schemas.microsoft.com/office/powerpoint/2010/main" val="54143766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11" name="Straight Connector 10"/>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079187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6" name="Straight Connector 5"/>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1574764"/>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975242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9" name="Straight Connector 8"/>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430054"/>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2038238" y="620904"/>
            <a:ext cx="8115487" cy="69380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chemeClr val="dk1"/>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9" name="Google Shape;19;p3"/>
          <p:cNvSpPr txBox="1">
            <a:spLocks noGrp="1"/>
          </p:cNvSpPr>
          <p:nvPr>
            <p:ph type="subTitle" idx="1"/>
          </p:nvPr>
        </p:nvSpPr>
        <p:spPr>
          <a:xfrm>
            <a:off x="1828800" y="3840480"/>
            <a:ext cx="8534479" cy="1714339"/>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341061" y="614555"/>
            <a:ext cx="7509878"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9292591" y="6467748"/>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dirty="0"/>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11771044" y="6528401"/>
            <a:ext cx="436338" cy="338554"/>
          </a:xfrm>
          <a:prstGeom prst="rect">
            <a:avLst/>
          </a:prstGeom>
          <a:noFill/>
        </p:spPr>
        <p:txBody>
          <a:bodyPr wrap="none" rtlCol="0">
            <a:spAutoFit/>
          </a:bodyPr>
          <a:lstStyle/>
          <a:p>
            <a:fld id="{80E710D3-CDB3-4EEB-8D18-78A48AC9DF4E}" type="slidenum">
              <a:rPr lang="en-US" sz="1600" smtClean="0"/>
              <a:t>‹#›</a:t>
            </a:fld>
            <a:endParaRPr lang="en-US" sz="1600" dirty="0"/>
          </a:p>
        </p:txBody>
      </p:sp>
    </p:spTree>
    <p:extLst>
      <p:ext uri="{BB962C8B-B14F-4D97-AF65-F5344CB8AC3E}">
        <p14:creationId xmlns:p14="http://schemas.microsoft.com/office/powerpoint/2010/main" val="2549766980"/>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349767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9" name="Freeform 8"/>
          <p:cNvSpPr/>
          <p:nvPr userDrawn="1"/>
        </p:nvSpPr>
        <p:spPr>
          <a:xfrm>
            <a:off x="18803" y="482"/>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
        <p:nvSpPr>
          <p:cNvPr id="8" name="Freeform 7"/>
          <p:cNvSpPr/>
          <p:nvPr userDrawn="1"/>
        </p:nvSpPr>
        <p:spPr>
          <a:xfrm flipH="1">
            <a:off x="-34" y="482"/>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208630464"/>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9641729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8250" b="0" i="0" u="none" strike="noStrike" cap="none">
                <a:solidFill>
                  <a:srgbClr val="00549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7" name="Google Shape;7;p1"/>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SzPts val="1400"/>
              <a:buNone/>
              <a:defRPr sz="495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marR="0" lvl="0" algn="ctr"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a:p>
        </p:txBody>
      </p:sp>
      <p:sp>
        <p:nvSpPr>
          <p:cNvPr id="9" name="Google Shape;9;p1"/>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dirty="0"/>
          </a:p>
        </p:txBody>
      </p:sp>
      <p:sp>
        <p:nvSpPr>
          <p:cNvPr id="11" name="Slide Number Placeholder 5"/>
          <p:cNvSpPr>
            <a:spLocks noGrp="1"/>
          </p:cNvSpPr>
          <p:nvPr>
            <p:ph type="sldNum" sz="quarter" idx="4"/>
          </p:nvPr>
        </p:nvSpPr>
        <p:spPr>
          <a:xfrm>
            <a:off x="11738225" y="6470704"/>
            <a:ext cx="329629"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49" r:id="rId3"/>
    <p:sldLayoutId id="2147483650" r:id="rId4"/>
    <p:sldLayoutId id="2147483651" r:id="rId5"/>
    <p:sldLayoutId id="2147483655" r:id="rId6"/>
    <p:sldLayoutId id="2147483673" r:id="rId7"/>
    <p:sldLayoutId id="2147483674" r:id="rId8"/>
    <p:sldLayoutId id="2147483675" r:id="rId9"/>
    <p:sldLayoutId id="2147483676" r:id="rId10"/>
    <p:sldLayoutId id="2147483677" r:id="rId11"/>
    <p:sldLayoutId id="2147483680" r:id="rId12"/>
    <p:sldLayoutId id="2147483681" r:id="rId13"/>
    <p:sldLayoutId id="2147483682" r:id="rId14"/>
  </p:sldLayoutIdLst>
  <p:timing>
    <p:tnLst>
      <p:par>
        <p:cTn id="1" dur="indefinite" restart="never" nodeType="tmRoot"/>
      </p:par>
    </p:tnLst>
  </p:timing>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1738225" y="6470704"/>
            <a:ext cx="329629"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Lst>
  <p:timing>
    <p:tnLst>
      <p:par>
        <p:cTn id="1" dur="indefinite" restart="never" nodeType="tmRoot"/>
      </p:par>
    </p:tnLst>
  </p:timing>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1.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6.tiff"/></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5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6.xml"/><Relationship Id="rId1" Type="http://schemas.openxmlformats.org/officeDocument/2006/relationships/slideLayout" Target="../slideLayouts/slideLayout21.xml"/><Relationship Id="rId5" Type="http://schemas.openxmlformats.org/officeDocument/2006/relationships/image" Target="../media/image19.png"/><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21.png"/></Relationships>
</file>

<file path=ppt/slides/_rels/slide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4.xml"/><Relationship Id="rId4" Type="http://schemas.openxmlformats.org/officeDocument/2006/relationships/image" Target="../media/image37.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Setup</a:t>
            </a:r>
            <a:endParaRPr lang="en-US" dirty="0"/>
          </a:p>
        </p:txBody>
      </p:sp>
      <p:sp>
        <p:nvSpPr>
          <p:cNvPr id="13" name="Slide Number Placeholder 12"/>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a:t>
            </a:fld>
            <a:endParaRPr lang="en-US">
              <a:solidFill>
                <a:prstClr val="black">
                  <a:lumMod val="95000"/>
                  <a:lumOff val="5000"/>
                </a:prstClr>
              </a:solidFill>
            </a:endParaRPr>
          </a:p>
        </p:txBody>
      </p:sp>
      <p:pic>
        <p:nvPicPr>
          <p:cNvPr id="1026" name="Picture 2" descr="First sli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092" y="2209262"/>
            <a:ext cx="3619504" cy="30130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Zoom | PortfolioSolutions"/>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659219" y="2158410"/>
            <a:ext cx="2395982" cy="31147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9130487" y="2201298"/>
            <a:ext cx="2342827" cy="3029003"/>
          </a:xfrm>
          <a:prstGeom prst="rect">
            <a:avLst/>
          </a:prstGeom>
        </p:spPr>
      </p:pic>
      <p:grpSp>
        <p:nvGrpSpPr>
          <p:cNvPr id="10" name="Group 9"/>
          <p:cNvGrpSpPr/>
          <p:nvPr/>
        </p:nvGrpSpPr>
        <p:grpSpPr>
          <a:xfrm>
            <a:off x="923235" y="5472820"/>
            <a:ext cx="9951333" cy="1243354"/>
            <a:chOff x="923235" y="5472820"/>
            <a:chExt cx="9951333" cy="1243354"/>
          </a:xfrm>
        </p:grpSpPr>
        <p:pic>
          <p:nvPicPr>
            <p:cNvPr id="7" name="Picture 6" descr="Free photo: Blank, Business, Computer, Desktop - Free ..."/>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235" y="5472820"/>
              <a:ext cx="1867949" cy="1243354"/>
            </a:xfrm>
            <a:prstGeom prst="rect">
              <a:avLst/>
            </a:prstGeom>
          </p:spPr>
        </p:pic>
        <p:sp>
          <p:nvSpPr>
            <p:cNvPr id="8" name="TextBox 7"/>
            <p:cNvSpPr txBox="1"/>
            <p:nvPr/>
          </p:nvSpPr>
          <p:spPr>
            <a:xfrm>
              <a:off x="1622209" y="5620624"/>
              <a:ext cx="470000" cy="707886"/>
            </a:xfrm>
            <a:prstGeom prst="rect">
              <a:avLst/>
            </a:prstGeom>
            <a:noFill/>
          </p:spPr>
          <p:txBody>
            <a:bodyPr wrap="none" rtlCol="0">
              <a:spAutoFit/>
            </a:bodyPr>
            <a:lstStyle/>
            <a:p>
              <a:r>
                <a:rPr lang="en-US" sz="4000" dirty="0" smtClean="0"/>
                <a:t>1</a:t>
              </a:r>
              <a:endParaRPr lang="en-US" sz="4000" dirty="0"/>
            </a:p>
          </p:txBody>
        </p:sp>
        <p:pic>
          <p:nvPicPr>
            <p:cNvPr id="11" name="Picture 10" descr="Free photo: Blank, Business, Computer, Desktop - Free ..."/>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0131" y="5472820"/>
              <a:ext cx="1867949" cy="1243354"/>
            </a:xfrm>
            <a:prstGeom prst="rect">
              <a:avLst/>
            </a:prstGeom>
          </p:spPr>
        </p:pic>
        <p:sp>
          <p:nvSpPr>
            <p:cNvPr id="12" name="TextBox 11"/>
            <p:cNvSpPr txBox="1"/>
            <p:nvPr/>
          </p:nvSpPr>
          <p:spPr>
            <a:xfrm>
              <a:off x="5969105" y="5620624"/>
              <a:ext cx="470000" cy="707886"/>
            </a:xfrm>
            <a:prstGeom prst="rect">
              <a:avLst/>
            </a:prstGeom>
            <a:noFill/>
          </p:spPr>
          <p:txBody>
            <a:bodyPr wrap="none" rtlCol="0">
              <a:spAutoFit/>
            </a:bodyPr>
            <a:lstStyle/>
            <a:p>
              <a:r>
                <a:rPr lang="en-US" sz="4000" dirty="0" smtClean="0"/>
                <a:t>2</a:t>
              </a:r>
              <a:endParaRPr lang="en-US" sz="4000" dirty="0"/>
            </a:p>
          </p:txBody>
        </p:sp>
        <p:pic>
          <p:nvPicPr>
            <p:cNvPr id="9" name="Picture 8" descr="How to draw a ``bunch of documents'' icon with Tikz? - TeX ..."/>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29231" y="5521828"/>
              <a:ext cx="1145337" cy="1145337"/>
            </a:xfrm>
            <a:prstGeom prst="rect">
              <a:avLst/>
            </a:prstGeom>
          </p:spPr>
        </p:pic>
      </p:grpSp>
      <p:sp>
        <p:nvSpPr>
          <p:cNvPr id="3" name="Rectangle 2"/>
          <p:cNvSpPr/>
          <p:nvPr/>
        </p:nvSpPr>
        <p:spPr>
          <a:xfrm>
            <a:off x="3894353" y="1636795"/>
            <a:ext cx="4503156" cy="523220"/>
          </a:xfrm>
          <a:prstGeom prst="rect">
            <a:avLst/>
          </a:prstGeom>
          <a:solidFill>
            <a:srgbClr val="FFFFD1"/>
          </a:solidFill>
          <a:ln>
            <a:solidFill>
              <a:schemeClr val="tx1">
                <a:lumMod val="75000"/>
                <a:lumOff val="25000"/>
              </a:schemeClr>
            </a:solidFill>
          </a:ln>
        </p:spPr>
        <p:txBody>
          <a:bodyPr wrap="none">
            <a:spAutoFit/>
          </a:bodyPr>
          <a:lstStyle/>
          <a:p>
            <a:r>
              <a:rPr lang="en-US" sz="2800" dirty="0"/>
              <a:t>https://tinyurl.com/apir2020</a:t>
            </a:r>
          </a:p>
        </p:txBody>
      </p:sp>
    </p:spTree>
    <p:extLst>
      <p:ext uri="{BB962C8B-B14F-4D97-AF65-F5344CB8AC3E}">
        <p14:creationId xmlns:p14="http://schemas.microsoft.com/office/powerpoint/2010/main" val="33894608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5483380" y="684400"/>
            <a:ext cx="1547339"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dplyr</a:t>
            </a:r>
            <a:endParaRPr sz="5400" dirty="0">
              <a:latin typeface="+mj-lt"/>
            </a:endParaRPr>
          </a:p>
        </p:txBody>
      </p:sp>
      <p:sp>
        <p:nvSpPr>
          <p:cNvPr id="125" name="Google Shape;125;p16"/>
          <p:cNvSpPr txBox="1"/>
          <p:nvPr/>
        </p:nvSpPr>
        <p:spPr>
          <a:xfrm>
            <a:off x="5341615" y="2450007"/>
            <a:ext cx="5286783"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3200" dirty="0" smtClean="0">
                <a:latin typeface="+mj-lt"/>
                <a:ea typeface="Calibri"/>
                <a:cs typeface="Calibri"/>
                <a:sym typeface="Calibri"/>
              </a:rPr>
              <a:t>dplyr </a:t>
            </a:r>
            <a:r>
              <a:rPr lang="en-US" sz="3200" dirty="0">
                <a:latin typeface="+mj-lt"/>
                <a:ea typeface="Calibri"/>
                <a:cs typeface="Calibri"/>
                <a:sym typeface="Calibri"/>
              </a:rPr>
              <a:t>implements a </a:t>
            </a:r>
            <a:r>
              <a:rPr lang="en-US" sz="3200" i="1" dirty="0">
                <a:latin typeface="+mj-lt"/>
                <a:ea typeface="Calibri"/>
                <a:cs typeface="Calibri"/>
                <a:sym typeface="Calibri"/>
              </a:rPr>
              <a:t>grammar </a:t>
            </a:r>
            <a:r>
              <a:rPr lang="en-US" sz="3200" dirty="0">
                <a:latin typeface="+mj-lt"/>
                <a:ea typeface="Calibri"/>
                <a:cs typeface="Calibri"/>
                <a:sym typeface="Calibri"/>
              </a:rPr>
              <a:t>for </a:t>
            </a:r>
            <a:r>
              <a:rPr lang="en-US" sz="3200" dirty="0" smtClean="0">
                <a:latin typeface="+mj-lt"/>
                <a:ea typeface="Calibri"/>
                <a:cs typeface="Calibri"/>
                <a:sym typeface="Calibri"/>
              </a:rPr>
              <a:t>transforming </a:t>
            </a:r>
            <a:r>
              <a:rPr lang="en-US" sz="3200" dirty="0">
                <a:latin typeface="+mj-lt"/>
                <a:ea typeface="Calibri"/>
                <a:cs typeface="Calibri"/>
                <a:sym typeface="Calibri"/>
              </a:rPr>
              <a:t>tabular data.</a:t>
            </a:r>
            <a:endParaRPr sz="3200" dirty="0">
              <a:latin typeface="+mj-lt"/>
              <a:ea typeface="Calibri"/>
              <a:cs typeface="Calibri"/>
              <a:sym typeface="Calibri"/>
            </a:endParaRPr>
          </a:p>
        </p:txBody>
      </p:sp>
      <p:sp>
        <p:nvSpPr>
          <p:cNvPr id="6" name="Google Shape;46;p7"/>
          <p:cNvSpPr/>
          <p:nvPr/>
        </p:nvSpPr>
        <p:spPr>
          <a:xfrm>
            <a:off x="1581951" y="1461936"/>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10</a:t>
            </a:fld>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tx1"/>
                </a:solidFill>
              </a:rPr>
              <a:t>Analytical Approach</a:t>
            </a:r>
            <a:endParaRPr lang="en-US" dirty="0">
              <a:solidFill>
                <a:schemeClr val="tx1"/>
              </a:solidFill>
            </a:endParaRPr>
          </a:p>
        </p:txBody>
      </p:sp>
      <p:sp>
        <p:nvSpPr>
          <p:cNvPr id="4" name="Slide Number Placeholder 3"/>
          <p:cNvSpPr>
            <a:spLocks noGrp="1"/>
          </p:cNvSpPr>
          <p:nvPr>
            <p:ph type="sldNum" idx="12"/>
          </p:nvPr>
        </p:nvSpPr>
        <p:spPr/>
        <p:txBody>
          <a:bodyPr/>
          <a:lstStyle/>
          <a:p>
            <a:fld id="{00000000-1234-1234-1234-123412341234}" type="slidenum">
              <a:rPr lang="en-US" smtClean="0"/>
              <a:pPr/>
              <a:t>11</a:t>
            </a:fld>
            <a:endParaRPr lang="en-US"/>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Right Arrow 18"/>
          <p:cNvSpPr/>
          <p:nvPr/>
        </p:nvSpPr>
        <p:spPr>
          <a:xfrm>
            <a:off x="5832219" y="3216421"/>
            <a:ext cx="1257932" cy="4849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124157" y="2997249"/>
            <a:ext cx="4346363" cy="923330"/>
            <a:chOff x="124157" y="2997249"/>
            <a:chExt cx="4346363" cy="923330"/>
          </a:xfrm>
        </p:grpSpPr>
        <p:sp>
          <p:nvSpPr>
            <p:cNvPr id="21" name="TextBox 20"/>
            <p:cNvSpPr txBox="1"/>
            <p:nvPr/>
          </p:nvSpPr>
          <p:spPr>
            <a:xfrm>
              <a:off x="124157" y="2997249"/>
              <a:ext cx="1165363" cy="923330"/>
            </a:xfrm>
            <a:prstGeom prst="rect">
              <a:avLst/>
            </a:prstGeom>
            <a:noFill/>
          </p:spPr>
          <p:txBody>
            <a:bodyPr wrap="square" rtlCol="0">
              <a:spAutoFit/>
            </a:bodyPr>
            <a:lstStyle/>
            <a:p>
              <a:r>
                <a:rPr lang="en-US" sz="5400" dirty="0"/>
                <a:t>ƒ</a:t>
              </a:r>
              <a:r>
                <a:rPr lang="en-US" sz="5400" dirty="0" smtClean="0"/>
                <a:t>(</a:t>
              </a:r>
              <a:endParaRPr lang="en-US" sz="5400" dirty="0"/>
            </a:p>
          </p:txBody>
        </p:sp>
        <p:sp>
          <p:nvSpPr>
            <p:cNvPr id="22" name="TextBox 21"/>
            <p:cNvSpPr txBox="1"/>
            <p:nvPr/>
          </p:nvSpPr>
          <p:spPr>
            <a:xfrm>
              <a:off x="3904772" y="2997249"/>
              <a:ext cx="565748" cy="923330"/>
            </a:xfrm>
            <a:prstGeom prst="rect">
              <a:avLst/>
            </a:prstGeom>
            <a:noFill/>
          </p:spPr>
          <p:txBody>
            <a:bodyPr wrap="square" rtlCol="0">
              <a:spAutoFit/>
            </a:bodyPr>
            <a:lstStyle/>
            <a:p>
              <a:r>
                <a:rPr lang="en-US" sz="5400" dirty="0" smtClean="0"/>
                <a:t>)</a:t>
              </a:r>
              <a:endParaRPr lang="en-US" sz="5400" dirty="0"/>
            </a:p>
          </p:txBody>
        </p:sp>
      </p:grpSp>
      <p:graphicFrame>
        <p:nvGraphicFramePr>
          <p:cNvPr id="24" name="Google Shape;147;p18"/>
          <p:cNvGraphicFramePr/>
          <p:nvPr>
            <p:extLst>
              <p:ext uri="{D42A27DB-BD31-4B8C-83A1-F6EECF244321}">
                <p14:modId xmlns:p14="http://schemas.microsoft.com/office/powerpoint/2010/main" val="598233409"/>
              </p:ext>
            </p:extLst>
          </p:nvPr>
        </p:nvGraphicFramePr>
        <p:xfrm>
          <a:off x="9692779" y="2665483"/>
          <a:ext cx="1889596" cy="1586862"/>
        </p:xfrm>
        <a:graphic>
          <a:graphicData uri="http://schemas.openxmlformats.org/drawingml/2006/table">
            <a:tbl>
              <a:tblPr firstRow="1" bandRow="1">
                <a:tableStyleId>{08FB837D-C827-4EFA-A057-4D05807E0F7C}</a:tableStyleId>
              </a:tblPr>
              <a:tblGrid>
                <a:gridCol w="311155">
                  <a:extLst>
                    <a:ext uri="{9D8B030D-6E8A-4147-A177-3AD203B41FA5}">
                      <a16:colId xmlns:a16="http://schemas.microsoft.com/office/drawing/2014/main" val="20000"/>
                    </a:ext>
                  </a:extLst>
                </a:gridCol>
                <a:gridCol w="294344">
                  <a:extLst>
                    <a:ext uri="{9D8B030D-6E8A-4147-A177-3AD203B41FA5}">
                      <a16:colId xmlns:a16="http://schemas.microsoft.com/office/drawing/2014/main" val="20001"/>
                    </a:ext>
                  </a:extLst>
                </a:gridCol>
                <a:gridCol w="426066">
                  <a:extLst>
                    <a:ext uri="{9D8B030D-6E8A-4147-A177-3AD203B41FA5}">
                      <a16:colId xmlns:a16="http://schemas.microsoft.com/office/drawing/2014/main" val="20002"/>
                    </a:ext>
                  </a:extLst>
                </a:gridCol>
                <a:gridCol w="524167">
                  <a:extLst>
                    <a:ext uri="{9D8B030D-6E8A-4147-A177-3AD203B41FA5}">
                      <a16:colId xmlns:a16="http://schemas.microsoft.com/office/drawing/2014/main" val="20003"/>
                    </a:ext>
                  </a:extLst>
                </a:gridCol>
                <a:gridCol w="333864">
                  <a:extLst>
                    <a:ext uri="{9D8B030D-6E8A-4147-A177-3AD203B41FA5}">
                      <a16:colId xmlns:a16="http://schemas.microsoft.com/office/drawing/2014/main" val="92067123"/>
                    </a:ext>
                  </a:extLst>
                </a:gridCol>
              </a:tblGrid>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1"/>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2"/>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3"/>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391442035"/>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879648567"/>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297108279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440921598"/>
                  </a:ext>
                </a:extLst>
              </a:tr>
            </a:tbl>
          </a:graphicData>
        </a:graphic>
      </p:graphicFrame>
      <p:graphicFrame>
        <p:nvGraphicFramePr>
          <p:cNvPr id="26" name="Google Shape;147;p18"/>
          <p:cNvGraphicFramePr/>
          <p:nvPr>
            <p:extLst>
              <p:ext uri="{D42A27DB-BD31-4B8C-83A1-F6EECF244321}">
                <p14:modId xmlns:p14="http://schemas.microsoft.com/office/powerpoint/2010/main" val="3141248791"/>
              </p:ext>
            </p:extLst>
          </p:nvPr>
        </p:nvGraphicFramePr>
        <p:xfrm>
          <a:off x="914468" y="2262700"/>
          <a:ext cx="2977680" cy="2392428"/>
        </p:xfrm>
        <a:graphic>
          <a:graphicData uri="http://schemas.openxmlformats.org/drawingml/2006/table">
            <a:tbl>
              <a:tblPr firstRow="1" bandRow="1">
                <a:tableStyleId>{3C2FFA5D-87B4-456A-9821-1D502468CF0F}</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gridCol w="646626">
                  <a:extLst>
                    <a:ext uri="{9D8B030D-6E8A-4147-A177-3AD203B41FA5}">
                      <a16:colId xmlns:a16="http://schemas.microsoft.com/office/drawing/2014/main" val="71382898"/>
                    </a:ext>
                  </a:extLst>
                </a:gridCol>
                <a:gridCol w="411863">
                  <a:extLst>
                    <a:ext uri="{9D8B030D-6E8A-4147-A177-3AD203B41FA5}">
                      <a16:colId xmlns:a16="http://schemas.microsoft.com/office/drawing/2014/main" val="9206712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440921598"/>
                  </a:ext>
                </a:extLst>
              </a:tr>
            </a:tbl>
          </a:graphicData>
        </a:graphic>
      </p:graphicFrame>
    </p:spTree>
    <p:extLst>
      <p:ext uri="{BB962C8B-B14F-4D97-AF65-F5344CB8AC3E}">
        <p14:creationId xmlns:p14="http://schemas.microsoft.com/office/powerpoint/2010/main" val="4890475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tx1"/>
                </a:solidFill>
              </a:rPr>
              <a:t>Analytical Approach</a:t>
            </a:r>
            <a:endParaRPr lang="en-US" dirty="0">
              <a:solidFill>
                <a:schemeClr val="tx1"/>
              </a:solidFill>
            </a:endParaRPr>
          </a:p>
        </p:txBody>
      </p:sp>
      <p:sp>
        <p:nvSpPr>
          <p:cNvPr id="4" name="Slide Number Placeholder 3"/>
          <p:cNvSpPr>
            <a:spLocks noGrp="1"/>
          </p:cNvSpPr>
          <p:nvPr>
            <p:ph type="sldNum" idx="12"/>
          </p:nvPr>
        </p:nvSpPr>
        <p:spPr/>
        <p:txBody>
          <a:bodyPr/>
          <a:lstStyle/>
          <a:p>
            <a:fld id="{00000000-1234-1234-1234-123412341234}" type="slidenum">
              <a:rPr lang="en-US" smtClean="0"/>
              <a:pPr/>
              <a:t>12</a:t>
            </a:fld>
            <a:endParaRPr lang="en-US"/>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Bent-Up Arrow 18"/>
          <p:cNvSpPr/>
          <p:nvPr/>
        </p:nvSpPr>
        <p:spPr>
          <a:xfrm rot="10800000" flipH="1">
            <a:off x="3772511" y="2619575"/>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Google Shape;147;p18"/>
          <p:cNvGraphicFramePr/>
          <p:nvPr>
            <p:extLst>
              <p:ext uri="{D42A27DB-BD31-4B8C-83A1-F6EECF244321}">
                <p14:modId xmlns:p14="http://schemas.microsoft.com/office/powerpoint/2010/main" val="721570717"/>
              </p:ext>
            </p:extLst>
          </p:nvPr>
        </p:nvGraphicFramePr>
        <p:xfrm>
          <a:off x="9263075" y="3324207"/>
          <a:ext cx="1889596" cy="1586862"/>
        </p:xfrm>
        <a:graphic>
          <a:graphicData uri="http://schemas.openxmlformats.org/drawingml/2006/table">
            <a:tbl>
              <a:tblPr firstRow="1" bandRow="1">
                <a:tableStyleId>{08FB837D-C827-4EFA-A057-4D05807E0F7C}</a:tableStyleId>
              </a:tblPr>
              <a:tblGrid>
                <a:gridCol w="311155">
                  <a:extLst>
                    <a:ext uri="{9D8B030D-6E8A-4147-A177-3AD203B41FA5}">
                      <a16:colId xmlns:a16="http://schemas.microsoft.com/office/drawing/2014/main" val="20000"/>
                    </a:ext>
                  </a:extLst>
                </a:gridCol>
                <a:gridCol w="294344">
                  <a:extLst>
                    <a:ext uri="{9D8B030D-6E8A-4147-A177-3AD203B41FA5}">
                      <a16:colId xmlns:a16="http://schemas.microsoft.com/office/drawing/2014/main" val="20001"/>
                    </a:ext>
                  </a:extLst>
                </a:gridCol>
                <a:gridCol w="426066">
                  <a:extLst>
                    <a:ext uri="{9D8B030D-6E8A-4147-A177-3AD203B41FA5}">
                      <a16:colId xmlns:a16="http://schemas.microsoft.com/office/drawing/2014/main" val="20002"/>
                    </a:ext>
                  </a:extLst>
                </a:gridCol>
                <a:gridCol w="524167">
                  <a:extLst>
                    <a:ext uri="{9D8B030D-6E8A-4147-A177-3AD203B41FA5}">
                      <a16:colId xmlns:a16="http://schemas.microsoft.com/office/drawing/2014/main" val="20003"/>
                    </a:ext>
                  </a:extLst>
                </a:gridCol>
                <a:gridCol w="333864">
                  <a:extLst>
                    <a:ext uri="{9D8B030D-6E8A-4147-A177-3AD203B41FA5}">
                      <a16:colId xmlns:a16="http://schemas.microsoft.com/office/drawing/2014/main" val="92067123"/>
                    </a:ext>
                  </a:extLst>
                </a:gridCol>
              </a:tblGrid>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1"/>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2"/>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3"/>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391442035"/>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879648567"/>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297108279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440921598"/>
                  </a:ext>
                </a:extLst>
              </a:tr>
            </a:tbl>
          </a:graphicData>
        </a:graphic>
      </p:graphicFrame>
      <p:grpSp>
        <p:nvGrpSpPr>
          <p:cNvPr id="23" name="Group 22"/>
          <p:cNvGrpSpPr/>
          <p:nvPr/>
        </p:nvGrpSpPr>
        <p:grpSpPr>
          <a:xfrm>
            <a:off x="-37896" y="1381592"/>
            <a:ext cx="4054263" cy="2392428"/>
            <a:chOff x="117807" y="2262700"/>
            <a:chExt cx="4054263" cy="2392428"/>
          </a:xfrm>
        </p:grpSpPr>
        <p:graphicFrame>
          <p:nvGraphicFramePr>
            <p:cNvPr id="8" name="Google Shape;147;p18"/>
            <p:cNvGraphicFramePr/>
            <p:nvPr>
              <p:extLst>
                <p:ext uri="{D42A27DB-BD31-4B8C-83A1-F6EECF244321}">
                  <p14:modId xmlns:p14="http://schemas.microsoft.com/office/powerpoint/2010/main" val="1878591864"/>
                </p:ext>
              </p:extLst>
            </p:nvPr>
          </p:nvGraphicFramePr>
          <p:xfrm>
            <a:off x="687121" y="2262700"/>
            <a:ext cx="2977680" cy="2392428"/>
          </p:xfrm>
          <a:graphic>
            <a:graphicData uri="http://schemas.openxmlformats.org/drawingml/2006/table">
              <a:tbl>
                <a:tblPr firstRow="1" bandRow="1">
                  <a:tableStyleId>{3C2FFA5D-87B4-456A-9821-1D502468CF0F}</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gridCol w="646626">
                    <a:extLst>
                      <a:ext uri="{9D8B030D-6E8A-4147-A177-3AD203B41FA5}">
                        <a16:colId xmlns:a16="http://schemas.microsoft.com/office/drawing/2014/main" val="71382898"/>
                      </a:ext>
                    </a:extLst>
                  </a:gridCol>
                  <a:gridCol w="411863">
                    <a:extLst>
                      <a:ext uri="{9D8B030D-6E8A-4147-A177-3AD203B41FA5}">
                        <a16:colId xmlns:a16="http://schemas.microsoft.com/office/drawing/2014/main" val="9206712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440921598"/>
                    </a:ext>
                  </a:extLst>
                </a:tr>
              </a:tbl>
            </a:graphicData>
          </a:graphic>
        </p:graphicFrame>
        <p:sp>
          <p:nvSpPr>
            <p:cNvPr id="21" name="TextBox 20"/>
            <p:cNvSpPr txBox="1"/>
            <p:nvPr/>
          </p:nvSpPr>
          <p:spPr>
            <a:xfrm>
              <a:off x="117807" y="3216421"/>
              <a:ext cx="1165363" cy="584775"/>
            </a:xfrm>
            <a:prstGeom prst="rect">
              <a:avLst/>
            </a:prstGeom>
            <a:noFill/>
          </p:spPr>
          <p:txBody>
            <a:bodyPr wrap="square" rtlCol="0">
              <a:spAutoFit/>
            </a:bodyPr>
            <a:lstStyle/>
            <a:p>
              <a:r>
                <a:rPr lang="en-US" sz="3200" dirty="0"/>
                <a:t>ƒ</a:t>
              </a:r>
              <a:r>
                <a:rPr lang="en-US" sz="3200" dirty="0" smtClean="0"/>
                <a:t>(</a:t>
              </a:r>
              <a:endParaRPr lang="en-US" sz="3200" dirty="0"/>
            </a:p>
          </p:txBody>
        </p:sp>
        <p:sp>
          <p:nvSpPr>
            <p:cNvPr id="22" name="TextBox 21"/>
            <p:cNvSpPr txBox="1"/>
            <p:nvPr/>
          </p:nvSpPr>
          <p:spPr>
            <a:xfrm>
              <a:off x="3606322" y="3216421"/>
              <a:ext cx="565748" cy="584775"/>
            </a:xfrm>
            <a:prstGeom prst="rect">
              <a:avLst/>
            </a:prstGeom>
            <a:noFill/>
          </p:spPr>
          <p:txBody>
            <a:bodyPr wrap="square" rtlCol="0">
              <a:spAutoFit/>
            </a:bodyPr>
            <a:lstStyle/>
            <a:p>
              <a:r>
                <a:rPr lang="en-US" sz="3200" dirty="0" smtClean="0"/>
                <a:t>)</a:t>
              </a:r>
              <a:endParaRPr lang="en-US" sz="3200" dirty="0"/>
            </a:p>
          </p:txBody>
        </p:sp>
      </p:grpSp>
      <p:grpSp>
        <p:nvGrpSpPr>
          <p:cNvPr id="12" name="Group 11"/>
          <p:cNvGrpSpPr/>
          <p:nvPr/>
        </p:nvGrpSpPr>
        <p:grpSpPr>
          <a:xfrm>
            <a:off x="3516903" y="3280323"/>
            <a:ext cx="2884236" cy="2392428"/>
            <a:chOff x="117807" y="2262700"/>
            <a:chExt cx="2884236" cy="2392428"/>
          </a:xfrm>
        </p:grpSpPr>
        <p:graphicFrame>
          <p:nvGraphicFramePr>
            <p:cNvPr id="13" name="Google Shape;147;p18"/>
            <p:cNvGraphicFramePr/>
            <p:nvPr>
              <p:extLst>
                <p:ext uri="{D42A27DB-BD31-4B8C-83A1-F6EECF244321}">
                  <p14:modId xmlns:p14="http://schemas.microsoft.com/office/powerpoint/2010/main" val="591981325"/>
                </p:ext>
              </p:extLst>
            </p:nvPr>
          </p:nvGraphicFramePr>
          <p:xfrm>
            <a:off x="687121" y="2262700"/>
            <a:ext cx="1919191" cy="2392428"/>
          </p:xfrm>
          <a:graphic>
            <a:graphicData uri="http://schemas.openxmlformats.org/drawingml/2006/table">
              <a:tbl>
                <a:tblPr firstRow="1" bandRow="1">
                  <a:tableStyleId>{284E427A-3D55-4303-BF80-6455036E1DE7}</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3440921598"/>
                    </a:ext>
                  </a:extLst>
                </a:tr>
              </a:tbl>
            </a:graphicData>
          </a:graphic>
        </p:graphicFrame>
        <p:sp>
          <p:nvSpPr>
            <p:cNvPr id="14" name="TextBox 13"/>
            <p:cNvSpPr txBox="1"/>
            <p:nvPr/>
          </p:nvSpPr>
          <p:spPr>
            <a:xfrm>
              <a:off x="117807" y="3216421"/>
              <a:ext cx="1165363" cy="584775"/>
            </a:xfrm>
            <a:prstGeom prst="rect">
              <a:avLst/>
            </a:prstGeom>
            <a:noFill/>
          </p:spPr>
          <p:txBody>
            <a:bodyPr wrap="square" rtlCol="0">
              <a:spAutoFit/>
            </a:bodyPr>
            <a:lstStyle/>
            <a:p>
              <a:r>
                <a:rPr lang="en-US" sz="3200" dirty="0"/>
                <a:t>ƒ</a:t>
              </a:r>
              <a:r>
                <a:rPr lang="en-US" sz="3200" dirty="0" smtClean="0"/>
                <a:t>(</a:t>
              </a:r>
              <a:endParaRPr lang="en-US" sz="3200" dirty="0"/>
            </a:p>
          </p:txBody>
        </p:sp>
        <p:sp>
          <p:nvSpPr>
            <p:cNvPr id="15" name="TextBox 14"/>
            <p:cNvSpPr txBox="1"/>
            <p:nvPr/>
          </p:nvSpPr>
          <p:spPr>
            <a:xfrm>
              <a:off x="2606312" y="3216421"/>
              <a:ext cx="395731" cy="584775"/>
            </a:xfrm>
            <a:prstGeom prst="rect">
              <a:avLst/>
            </a:prstGeom>
            <a:noFill/>
          </p:spPr>
          <p:txBody>
            <a:bodyPr wrap="square" rtlCol="0">
              <a:spAutoFit/>
            </a:bodyPr>
            <a:lstStyle/>
            <a:p>
              <a:r>
                <a:rPr lang="en-US" sz="3200" dirty="0" smtClean="0"/>
                <a:t>)</a:t>
              </a:r>
              <a:endParaRPr lang="en-US" sz="3200" dirty="0"/>
            </a:p>
          </p:txBody>
        </p:sp>
      </p:grpSp>
      <p:sp>
        <p:nvSpPr>
          <p:cNvPr id="16" name="Bent-Up Arrow 15"/>
          <p:cNvSpPr/>
          <p:nvPr/>
        </p:nvSpPr>
        <p:spPr>
          <a:xfrm rot="5400000" flipH="1">
            <a:off x="5847397" y="2627700"/>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6347481" y="1822820"/>
            <a:ext cx="2671405" cy="1594952"/>
            <a:chOff x="117807" y="2622031"/>
            <a:chExt cx="2671405" cy="1594952"/>
          </a:xfrm>
        </p:grpSpPr>
        <p:graphicFrame>
          <p:nvGraphicFramePr>
            <p:cNvPr id="18" name="Google Shape;147;p18"/>
            <p:cNvGraphicFramePr/>
            <p:nvPr>
              <p:extLst>
                <p:ext uri="{D42A27DB-BD31-4B8C-83A1-F6EECF244321}">
                  <p14:modId xmlns:p14="http://schemas.microsoft.com/office/powerpoint/2010/main" val="1436196305"/>
                </p:ext>
              </p:extLst>
            </p:nvPr>
          </p:nvGraphicFramePr>
          <p:xfrm>
            <a:off x="579733" y="2622031"/>
            <a:ext cx="1919191" cy="1594952"/>
          </p:xfrm>
          <a:graphic>
            <a:graphicData uri="http://schemas.openxmlformats.org/drawingml/2006/table">
              <a:tbl>
                <a:tblPr firstRow="1" bandRow="1">
                  <a:tableStyleId>{69C7853C-536D-4A76-A0AE-DD22124D55A5}</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327049003"/>
                    </a:ext>
                  </a:extLst>
                </a:tr>
              </a:tbl>
            </a:graphicData>
          </a:graphic>
        </p:graphicFrame>
        <p:sp>
          <p:nvSpPr>
            <p:cNvPr id="24" name="TextBox 23"/>
            <p:cNvSpPr txBox="1"/>
            <p:nvPr/>
          </p:nvSpPr>
          <p:spPr>
            <a:xfrm>
              <a:off x="117807" y="3216421"/>
              <a:ext cx="1165363" cy="584775"/>
            </a:xfrm>
            <a:prstGeom prst="rect">
              <a:avLst/>
            </a:prstGeom>
            <a:noFill/>
          </p:spPr>
          <p:txBody>
            <a:bodyPr wrap="square" rtlCol="0">
              <a:spAutoFit/>
            </a:bodyPr>
            <a:lstStyle/>
            <a:p>
              <a:r>
                <a:rPr lang="en-US" sz="3200" dirty="0"/>
                <a:t>ƒ</a:t>
              </a:r>
              <a:r>
                <a:rPr lang="en-US" sz="3200" dirty="0" smtClean="0"/>
                <a:t>(</a:t>
              </a:r>
              <a:endParaRPr lang="en-US" sz="3200" dirty="0"/>
            </a:p>
          </p:txBody>
        </p:sp>
        <p:sp>
          <p:nvSpPr>
            <p:cNvPr id="25" name="TextBox 24"/>
            <p:cNvSpPr txBox="1"/>
            <p:nvPr/>
          </p:nvSpPr>
          <p:spPr>
            <a:xfrm>
              <a:off x="2491894" y="3216421"/>
              <a:ext cx="297318" cy="584775"/>
            </a:xfrm>
            <a:prstGeom prst="rect">
              <a:avLst/>
            </a:prstGeom>
            <a:noFill/>
          </p:spPr>
          <p:txBody>
            <a:bodyPr wrap="square" rtlCol="0">
              <a:spAutoFit/>
            </a:bodyPr>
            <a:lstStyle/>
            <a:p>
              <a:r>
                <a:rPr lang="en-US" sz="3200" dirty="0" smtClean="0"/>
                <a:t>)</a:t>
              </a:r>
              <a:endParaRPr lang="en-US" sz="3200" dirty="0"/>
            </a:p>
          </p:txBody>
        </p:sp>
      </p:grpSp>
      <p:sp>
        <p:nvSpPr>
          <p:cNvPr id="26" name="Bent-Up Arrow 25"/>
          <p:cNvSpPr/>
          <p:nvPr/>
        </p:nvSpPr>
        <p:spPr>
          <a:xfrm rot="10800000" flipH="1">
            <a:off x="9018886" y="2677374"/>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0907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200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200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300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300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6" grpId="0" animBg="1"/>
      <p:bldP spid="2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484355" y="426947"/>
            <a:ext cx="12113058" cy="777536"/>
          </a:xfrm>
          <a:prstGeom prst="rect">
            <a:avLst/>
          </a:prstGeom>
          <a:noFill/>
          <a:ln>
            <a:noFill/>
          </a:ln>
        </p:spPr>
        <p:txBody>
          <a:bodyPr spcFirstLastPara="1" wrap="square" lIns="0" tIns="6455" rIns="0" bIns="0" anchor="t" anchorCtr="0">
            <a:noAutofit/>
          </a:bodyPr>
          <a:lstStyle/>
          <a:p>
            <a:pPr marL="6803"/>
            <a:r>
              <a:rPr lang="en-US" sz="4800" dirty="0" smtClean="0">
                <a:solidFill>
                  <a:srgbClr val="000000"/>
                </a:solidFill>
                <a:latin typeface="+mj-lt"/>
              </a:rPr>
              <a:t>dplyr: </a:t>
            </a:r>
            <a:r>
              <a:rPr lang="nn-NO" sz="4800" dirty="0" smtClean="0">
                <a:solidFill>
                  <a:srgbClr val="000000"/>
                </a:solidFill>
                <a:latin typeface="+mj-lt"/>
              </a:rPr>
              <a:t>a </a:t>
            </a:r>
            <a:r>
              <a:rPr lang="nn-NO" sz="4800" dirty="0">
                <a:solidFill>
                  <a:srgbClr val="000000"/>
                </a:solidFill>
                <a:latin typeface="+mj-lt"/>
              </a:rPr>
              <a:t>grammar for </a:t>
            </a:r>
            <a:r>
              <a:rPr lang="nn-NO" sz="4800" dirty="0" smtClean="0">
                <a:solidFill>
                  <a:srgbClr val="000000"/>
                </a:solidFill>
                <a:latin typeface="+mj-lt"/>
              </a:rPr>
              <a:t>transforming data</a:t>
            </a:r>
            <a:endParaRPr sz="4800" dirty="0">
              <a:latin typeface="+mj-lt"/>
            </a:endParaRPr>
          </a:p>
        </p:txBody>
      </p:sp>
      <p:sp>
        <p:nvSpPr>
          <p:cNvPr id="7" name="Google Shape;46;p7"/>
          <p:cNvSpPr>
            <a:spLocks noChangeAspect="1"/>
          </p:cNvSpPr>
          <p:nvPr/>
        </p:nvSpPr>
        <p:spPr>
          <a:xfrm>
            <a:off x="11091026" y="5875790"/>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TextBox 1"/>
          <p:cNvSpPr txBox="1"/>
          <p:nvPr/>
        </p:nvSpPr>
        <p:spPr>
          <a:xfrm>
            <a:off x="781462" y="1429305"/>
            <a:ext cx="816746" cy="1323439"/>
          </a:xfrm>
          <a:prstGeom prst="rect">
            <a:avLst/>
          </a:prstGeom>
          <a:noFill/>
        </p:spPr>
        <p:txBody>
          <a:bodyPr wrap="square" rtlCol="0">
            <a:spAutoFit/>
          </a:bodyPr>
          <a:lstStyle/>
          <a:p>
            <a:r>
              <a:rPr lang="en-US" sz="8000" b="1" dirty="0" smtClean="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1</a:t>
            </a:r>
            <a:endPar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endParaRPr>
          </a:p>
        </p:txBody>
      </p:sp>
      <p:sp>
        <p:nvSpPr>
          <p:cNvPr id="8" name="Google Shape;123;p16"/>
          <p:cNvSpPr txBox="1">
            <a:spLocks/>
          </p:cNvSpPr>
          <p:nvPr/>
        </p:nvSpPr>
        <p:spPr>
          <a:xfrm>
            <a:off x="1766656" y="1702256"/>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smtClean="0">
                <a:solidFill>
                  <a:srgbClr val="000000"/>
                </a:solidFill>
                <a:latin typeface="+mj-lt"/>
              </a:rPr>
              <a:t>Choose</a:t>
            </a:r>
            <a:r>
              <a:rPr lang="en-US" sz="4000" dirty="0" smtClean="0">
                <a:solidFill>
                  <a:srgbClr val="000000"/>
                </a:solidFill>
                <a:latin typeface="+mj-lt"/>
              </a:rPr>
              <a:t> columns.</a:t>
            </a:r>
            <a:endParaRPr lang="en-US" sz="4000" dirty="0">
              <a:latin typeface="+mj-lt"/>
            </a:endParaRPr>
          </a:p>
        </p:txBody>
      </p:sp>
      <p:sp>
        <p:nvSpPr>
          <p:cNvPr id="9" name="Google Shape;123;p16"/>
          <p:cNvSpPr txBox="1">
            <a:spLocks/>
          </p:cNvSpPr>
          <p:nvPr/>
        </p:nvSpPr>
        <p:spPr>
          <a:xfrm>
            <a:off x="8575829" y="1702256"/>
            <a:ext cx="2008051"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smtClean="0">
                <a:solidFill>
                  <a:srgbClr val="78AAD6"/>
                </a:solidFill>
                <a:latin typeface="+mj-lt"/>
              </a:rPr>
              <a:t>select()</a:t>
            </a:r>
            <a:endParaRPr lang="en-US" sz="4000" dirty="0">
              <a:solidFill>
                <a:srgbClr val="78AAD6"/>
              </a:solidFill>
              <a:latin typeface="+mj-lt"/>
            </a:endParaRPr>
          </a:p>
        </p:txBody>
      </p:sp>
      <p:sp>
        <p:nvSpPr>
          <p:cNvPr id="10" name="TextBox 9"/>
          <p:cNvSpPr txBox="1"/>
          <p:nvPr/>
        </p:nvSpPr>
        <p:spPr>
          <a:xfrm>
            <a:off x="781462" y="2419353"/>
            <a:ext cx="816746" cy="1323439"/>
          </a:xfrm>
          <a:prstGeom prst="rect">
            <a:avLst/>
          </a:prstGeom>
          <a:noFill/>
        </p:spPr>
        <p:txBody>
          <a:bodyPr wrap="square" rtlCol="0">
            <a:spAutoFit/>
          </a:bodyPr>
          <a:lstStyle/>
          <a:p>
            <a:r>
              <a:rPr lang="en-US" sz="8000" b="1" dirty="0" smtClean="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2</a:t>
            </a:r>
            <a:endPar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endParaRPr>
          </a:p>
        </p:txBody>
      </p:sp>
      <p:sp>
        <p:nvSpPr>
          <p:cNvPr id="11" name="Google Shape;123;p16"/>
          <p:cNvSpPr txBox="1">
            <a:spLocks/>
          </p:cNvSpPr>
          <p:nvPr/>
        </p:nvSpPr>
        <p:spPr>
          <a:xfrm>
            <a:off x="1766656" y="2692304"/>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smtClean="0">
                <a:solidFill>
                  <a:srgbClr val="000000"/>
                </a:solidFill>
                <a:latin typeface="+mj-lt"/>
              </a:rPr>
              <a:t>Extract</a:t>
            </a:r>
            <a:r>
              <a:rPr lang="en-US" sz="4000" dirty="0" smtClean="0">
                <a:solidFill>
                  <a:srgbClr val="000000"/>
                </a:solidFill>
                <a:latin typeface="+mj-lt"/>
              </a:rPr>
              <a:t> rows.</a:t>
            </a:r>
            <a:endParaRPr lang="en-US" sz="4000" dirty="0">
              <a:latin typeface="+mj-lt"/>
            </a:endParaRPr>
          </a:p>
        </p:txBody>
      </p:sp>
      <p:sp>
        <p:nvSpPr>
          <p:cNvPr id="12" name="Google Shape;123;p16"/>
          <p:cNvSpPr txBox="1">
            <a:spLocks/>
          </p:cNvSpPr>
          <p:nvPr/>
        </p:nvSpPr>
        <p:spPr>
          <a:xfrm>
            <a:off x="8575829" y="2692304"/>
            <a:ext cx="2008051"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filter()</a:t>
            </a:r>
          </a:p>
        </p:txBody>
      </p:sp>
      <p:sp>
        <p:nvSpPr>
          <p:cNvPr id="14" name="TextBox 13"/>
          <p:cNvSpPr txBox="1"/>
          <p:nvPr/>
        </p:nvSpPr>
        <p:spPr>
          <a:xfrm>
            <a:off x="781462" y="3409401"/>
            <a:ext cx="816746" cy="1323439"/>
          </a:xfrm>
          <a:prstGeom prst="rect">
            <a:avLst/>
          </a:prstGeom>
          <a:noFill/>
        </p:spPr>
        <p:txBody>
          <a:bodyPr wrap="square" rtlCol="0">
            <a:spAutoFit/>
          </a:bodyPr>
          <a:lstStyle/>
          <a:p>
            <a:r>
              <a:rPr lang="en-US" sz="8000" b="1" dirty="0" smtClean="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3</a:t>
            </a:r>
            <a:endPar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endParaRPr>
          </a:p>
        </p:txBody>
      </p:sp>
      <p:sp>
        <p:nvSpPr>
          <p:cNvPr id="15" name="Google Shape;123;p16"/>
          <p:cNvSpPr txBox="1">
            <a:spLocks/>
          </p:cNvSpPr>
          <p:nvPr/>
        </p:nvSpPr>
        <p:spPr>
          <a:xfrm>
            <a:off x="1766656" y="3682352"/>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smtClean="0">
                <a:solidFill>
                  <a:srgbClr val="000000"/>
                </a:solidFill>
                <a:latin typeface="+mj-lt"/>
              </a:rPr>
              <a:t>Derive</a:t>
            </a:r>
            <a:r>
              <a:rPr lang="en-US" sz="4000" dirty="0" smtClean="0">
                <a:solidFill>
                  <a:srgbClr val="000000"/>
                </a:solidFill>
                <a:latin typeface="+mj-lt"/>
              </a:rPr>
              <a:t> new </a:t>
            </a:r>
            <a:r>
              <a:rPr lang="en-US" sz="4000" dirty="0">
                <a:solidFill>
                  <a:srgbClr val="000000"/>
                </a:solidFill>
              </a:rPr>
              <a:t>columns</a:t>
            </a:r>
            <a:r>
              <a:rPr lang="en-US" sz="4000" dirty="0" smtClean="0">
                <a:solidFill>
                  <a:srgbClr val="000000"/>
                </a:solidFill>
                <a:latin typeface="+mj-lt"/>
              </a:rPr>
              <a:t>.</a:t>
            </a:r>
            <a:endParaRPr lang="en-US" sz="4000" dirty="0">
              <a:latin typeface="+mj-lt"/>
            </a:endParaRPr>
          </a:p>
        </p:txBody>
      </p:sp>
      <p:sp>
        <p:nvSpPr>
          <p:cNvPr id="16" name="Google Shape;123;p16"/>
          <p:cNvSpPr txBox="1">
            <a:spLocks/>
          </p:cNvSpPr>
          <p:nvPr/>
        </p:nvSpPr>
        <p:spPr>
          <a:xfrm>
            <a:off x="8575829" y="3682352"/>
            <a:ext cx="2257405"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smtClean="0">
                <a:solidFill>
                  <a:srgbClr val="78AAD6"/>
                </a:solidFill>
                <a:latin typeface="+mj-lt"/>
              </a:rPr>
              <a:t>mutate()</a:t>
            </a:r>
            <a:endParaRPr lang="en-US" sz="4000" b="1" dirty="0">
              <a:solidFill>
                <a:srgbClr val="78AAD6"/>
              </a:solidFill>
              <a:latin typeface="+mj-lt"/>
            </a:endParaRPr>
          </a:p>
        </p:txBody>
      </p:sp>
      <p:sp>
        <p:nvSpPr>
          <p:cNvPr id="17" name="TextBox 16"/>
          <p:cNvSpPr txBox="1"/>
          <p:nvPr/>
        </p:nvSpPr>
        <p:spPr>
          <a:xfrm>
            <a:off x="781462" y="4399450"/>
            <a:ext cx="816746" cy="1323439"/>
          </a:xfrm>
          <a:prstGeom prst="rect">
            <a:avLst/>
          </a:prstGeom>
          <a:noFill/>
        </p:spPr>
        <p:txBody>
          <a:bodyPr wrap="square" rtlCol="0">
            <a:spAutoFit/>
          </a:bodyPr>
          <a:lstStyle/>
          <a:p>
            <a:r>
              <a:rPr lang="en-US" sz="8000" b="1" dirty="0" smtClean="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4</a:t>
            </a:r>
            <a:endPar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endParaRPr>
          </a:p>
        </p:txBody>
      </p:sp>
      <p:sp>
        <p:nvSpPr>
          <p:cNvPr id="18" name="Google Shape;123;p16"/>
          <p:cNvSpPr txBox="1">
            <a:spLocks/>
          </p:cNvSpPr>
          <p:nvPr/>
        </p:nvSpPr>
        <p:spPr>
          <a:xfrm>
            <a:off x="1766655" y="5004687"/>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smtClean="0">
                <a:solidFill>
                  <a:srgbClr val="000000"/>
                </a:solidFill>
                <a:latin typeface="+mj-lt"/>
              </a:rPr>
              <a:t>Change</a:t>
            </a:r>
            <a:r>
              <a:rPr lang="en-US" sz="4000" dirty="0" smtClean="0">
                <a:solidFill>
                  <a:srgbClr val="000000"/>
                </a:solidFill>
                <a:latin typeface="+mj-lt"/>
              </a:rPr>
              <a:t> the unit of analysis.</a:t>
            </a:r>
            <a:endParaRPr lang="en-US" sz="4000" dirty="0">
              <a:latin typeface="+mj-lt"/>
            </a:endParaRPr>
          </a:p>
        </p:txBody>
      </p:sp>
      <p:sp>
        <p:nvSpPr>
          <p:cNvPr id="19" name="Google Shape;123;p16"/>
          <p:cNvSpPr txBox="1">
            <a:spLocks/>
          </p:cNvSpPr>
          <p:nvPr/>
        </p:nvSpPr>
        <p:spPr>
          <a:xfrm>
            <a:off x="8575829" y="4672401"/>
            <a:ext cx="3166992"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smtClean="0">
                <a:solidFill>
                  <a:srgbClr val="78AAD6"/>
                </a:solidFill>
                <a:latin typeface="+mj-lt"/>
              </a:rPr>
              <a:t>summarize()</a:t>
            </a:r>
            <a:endParaRPr lang="en-US" sz="4000" b="1" dirty="0">
              <a:solidFill>
                <a:srgbClr val="78AAD6"/>
              </a:solidFill>
              <a:latin typeface="+mj-lt"/>
            </a:endParaRPr>
          </a:p>
        </p:txBody>
      </p:sp>
      <p:sp>
        <p:nvSpPr>
          <p:cNvPr id="3" name="Slide Number Placeholder 2"/>
          <p:cNvSpPr>
            <a:spLocks noGrp="1"/>
          </p:cNvSpPr>
          <p:nvPr>
            <p:ph type="sldNum" idx="12"/>
          </p:nvPr>
        </p:nvSpPr>
        <p:spPr>
          <a:xfrm>
            <a:off x="9309390" y="6440416"/>
            <a:ext cx="2804134" cy="342964"/>
          </a:xfrm>
        </p:spPr>
        <p:txBody>
          <a:bodyPr/>
          <a:lstStyle/>
          <a:p>
            <a:fld id="{00000000-1234-1234-1234-123412341234}" type="slidenum">
              <a:rPr lang="en-US" smtClean="0"/>
              <a:pPr/>
              <a:t>13</a:t>
            </a:fld>
            <a:endParaRPr lang="en-US" dirty="0"/>
          </a:p>
        </p:txBody>
      </p:sp>
    </p:spTree>
    <p:extLst>
      <p:ext uri="{BB962C8B-B14F-4D97-AF65-F5344CB8AC3E}">
        <p14:creationId xmlns:p14="http://schemas.microsoft.com/office/powerpoint/2010/main" val="423032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6"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431569" y="359699"/>
            <a:ext cx="5260044" cy="777536"/>
          </a:xfrm>
          <a:prstGeom prst="rect">
            <a:avLst/>
          </a:prstGeom>
          <a:noFill/>
          <a:ln>
            <a:noFill/>
          </a:ln>
        </p:spPr>
        <p:txBody>
          <a:bodyPr spcFirstLastPara="1" wrap="square" lIns="0" tIns="6455" rIns="0" bIns="0" anchor="t" anchorCtr="0">
            <a:noAutofit/>
          </a:bodyPr>
          <a:lstStyle/>
          <a:p>
            <a:pPr marL="6803"/>
            <a:r>
              <a:rPr lang="en-US" sz="5400" dirty="0" smtClean="0">
                <a:solidFill>
                  <a:srgbClr val="000000"/>
                </a:solidFill>
                <a:latin typeface="+mj-lt"/>
              </a:rPr>
              <a:t>Common </a:t>
            </a:r>
            <a:r>
              <a:rPr lang="en-US" sz="5400" dirty="0">
                <a:solidFill>
                  <a:srgbClr val="000000"/>
                </a:solidFill>
                <a:latin typeface="+mj-lt"/>
              </a:rPr>
              <a:t>syntax</a:t>
            </a:r>
            <a:endParaRPr sz="5400" dirty="0">
              <a:latin typeface="+mj-lt"/>
            </a:endParaRPr>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2800" dirty="0">
                <a:latin typeface="+mj-lt"/>
                <a:ea typeface="Calibri"/>
                <a:cs typeface="Calibri"/>
                <a:sym typeface="Calibri"/>
              </a:rPr>
              <a:t>Each function takes a data </a:t>
            </a:r>
            <a:r>
              <a:rPr lang="en-US" sz="2800" dirty="0" smtClean="0">
                <a:latin typeface="+mj-lt"/>
                <a:ea typeface="Calibri"/>
                <a:cs typeface="Calibri"/>
                <a:sym typeface="Calibri"/>
              </a:rPr>
              <a:t>frame as </a:t>
            </a:r>
            <a:r>
              <a:rPr lang="en-US" sz="2800" dirty="0">
                <a:latin typeface="+mj-lt"/>
                <a:ea typeface="Calibri"/>
                <a:cs typeface="Calibri"/>
                <a:sym typeface="Calibri"/>
              </a:rPr>
              <a:t>its first argument </a:t>
            </a:r>
            <a:r>
              <a:rPr lang="en-US" sz="2800" dirty="0" smtClean="0">
                <a:latin typeface="+mj-lt"/>
                <a:ea typeface="Calibri"/>
                <a:cs typeface="Calibri"/>
                <a:sym typeface="Calibri"/>
              </a:rPr>
              <a:t>and </a:t>
            </a:r>
            <a:r>
              <a:rPr lang="en-US" sz="2800" dirty="0">
                <a:latin typeface="+mj-lt"/>
                <a:ea typeface="Calibri"/>
                <a:cs typeface="Calibri"/>
                <a:sym typeface="Calibri"/>
              </a:rPr>
              <a:t>returns a data </a:t>
            </a:r>
            <a:r>
              <a:rPr lang="en-US" sz="2800" dirty="0" smtClean="0">
                <a:latin typeface="+mj-lt"/>
                <a:ea typeface="Calibri"/>
                <a:cs typeface="Calibri"/>
                <a:sym typeface="Calibri"/>
              </a:rPr>
              <a:t>frame as its output.</a:t>
            </a:r>
            <a:endParaRPr sz="2800" dirty="0">
              <a:latin typeface="+mj-lt"/>
              <a:ea typeface="Calibri"/>
              <a:cs typeface="Calibri"/>
              <a:sym typeface="Calibri"/>
            </a:endParaRPr>
          </a:p>
        </p:txBody>
      </p:sp>
      <p:grpSp>
        <p:nvGrpSpPr>
          <p:cNvPr id="5" name="Group 4"/>
          <p:cNvGrpSpPr/>
          <p:nvPr/>
        </p:nvGrpSpPr>
        <p:grpSpPr>
          <a:xfrm>
            <a:off x="6153214" y="3480013"/>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latin typeface="+mj-lt"/>
              </a:endParaRPr>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smtClean="0">
                  <a:solidFill>
                    <a:srgbClr val="FFFFFF"/>
                  </a:solidFill>
                  <a:latin typeface="+mj-lt"/>
                  <a:ea typeface="Trebuchet MS"/>
                  <a:cs typeface="Trebuchet MS"/>
                  <a:sym typeface="Trebuchet MS"/>
                </a:rPr>
                <a:t>specific  </a:t>
              </a:r>
              <a:r>
                <a:rPr lang="en-US" sz="2800" b="1" dirty="0">
                  <a:solidFill>
                    <a:srgbClr val="FFFFFF"/>
                  </a:solidFill>
                  <a:latin typeface="+mj-lt"/>
                  <a:ea typeface="Trebuchet MS"/>
                  <a:cs typeface="Trebuchet MS"/>
                  <a:sym typeface="Trebuchet MS"/>
                </a:rPr>
                <a:t>arguments</a:t>
              </a:r>
              <a:endParaRPr sz="2800" dirty="0">
                <a:latin typeface="+mj-lt"/>
                <a:ea typeface="Trebuchet MS"/>
                <a:cs typeface="Trebuchet MS"/>
                <a:sym typeface="Trebuchet MS"/>
              </a:endParaRPr>
            </a:p>
          </p:txBody>
        </p:sp>
      </p:grpSp>
      <p:grpSp>
        <p:nvGrpSpPr>
          <p:cNvPr id="4" name="Group 3"/>
          <p:cNvGrpSpPr/>
          <p:nvPr/>
        </p:nvGrpSpPr>
        <p:grpSpPr>
          <a:xfrm>
            <a:off x="4828494" y="3457109"/>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latin typeface="+mj-lt"/>
              </a:endParaRPr>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a:t>
              </a:r>
              <a:r>
                <a:rPr lang="en-US" sz="2800" b="1" dirty="0" smtClean="0">
                  <a:solidFill>
                    <a:srgbClr val="FFFFFF"/>
                  </a:solidFill>
                  <a:latin typeface="+mj-lt"/>
                  <a:ea typeface="Trebuchet MS"/>
                  <a:cs typeface="Trebuchet MS"/>
                  <a:sym typeface="Trebuchet MS"/>
                </a:rPr>
                <a:t>to transform</a:t>
              </a:r>
              <a:endParaRPr sz="2800" dirty="0">
                <a:latin typeface="+mj-lt"/>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latin typeface="+mj-lt"/>
              </a:endParaRPr>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grpSp>
      <p:sp>
        <p:nvSpPr>
          <p:cNvPr id="3" name="Rectangle 2"/>
          <p:cNvSpPr/>
          <p:nvPr/>
        </p:nvSpPr>
        <p:spPr>
          <a:xfrm>
            <a:off x="2134955" y="2883850"/>
            <a:ext cx="4627229" cy="584775"/>
          </a:xfrm>
          <a:prstGeom prst="rect">
            <a:avLst/>
          </a:prstGeom>
        </p:spPr>
        <p:txBody>
          <a:bodyPr wrap="none">
            <a:spAutoFit/>
          </a:bodyPr>
          <a:lstStyle/>
          <a:p>
            <a:pPr marL="146953" lvl="0">
              <a:spcBef>
                <a:spcPts val="2126"/>
              </a:spcBef>
            </a:pPr>
            <a:r>
              <a:rPr lang="en-US" sz="3200" dirty="0" smtClean="0">
                <a:latin typeface="Consolas" panose="020B0609020204030204" pitchFamily="49" charset="0"/>
                <a:ea typeface="Courier New"/>
                <a:cs typeface="Consolas" panose="020B0609020204030204" pitchFamily="49" charset="0"/>
                <a:sym typeface="Courier New"/>
              </a:rPr>
              <a:t>function(</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Slide Number Placeholder 5"/>
          <p:cNvSpPr>
            <a:spLocks noGrp="1"/>
          </p:cNvSpPr>
          <p:nvPr>
            <p:ph type="sldNum" idx="12"/>
          </p:nvPr>
        </p:nvSpPr>
        <p:spPr/>
        <p:txBody>
          <a:bodyPr/>
          <a:lstStyle/>
          <a:p>
            <a:fld id="{00000000-1234-1234-1234-123412341234}" type="slidenum">
              <a:rPr lang="en-US" smtClean="0"/>
              <a:pPr/>
              <a:t>14</a:t>
            </a:fld>
            <a:endParaRPr lang="en-US"/>
          </a:p>
        </p:txBody>
      </p:sp>
      <p:sp>
        <p:nvSpPr>
          <p:cNvPr id="18" name="Slide Number Placeholder 8"/>
          <p:cNvSpPr txBox="1">
            <a:spLocks/>
          </p:cNvSpPr>
          <p:nvPr/>
        </p:nvSpPr>
        <p:spPr>
          <a:xfrm>
            <a:off x="9259439" y="6515036"/>
            <a:ext cx="2804134" cy="34296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9pPr>
          </a:lstStyle>
          <a:p>
            <a:fld id="{00000000-1234-1234-1234-123412341234}" type="slidenum">
              <a:rPr lang="en-US" sz="1600" smtClean="0"/>
              <a:pPr/>
              <a:t>14</a:t>
            </a:fld>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Isolating data</a:t>
            </a:r>
          </a:p>
        </p:txBody>
      </p:sp>
    </p:spTree>
    <p:extLst>
      <p:ext uri="{BB962C8B-B14F-4D97-AF65-F5344CB8AC3E}">
        <p14:creationId xmlns:p14="http://schemas.microsoft.com/office/powerpoint/2010/main" val="20340221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60"/>
        <p:cNvGrpSpPr/>
        <p:nvPr/>
      </p:nvGrpSpPr>
      <p:grpSpPr>
        <a:xfrm>
          <a:off x="0" y="0"/>
          <a:ext cx="0" cy="0"/>
          <a:chOff x="0" y="0"/>
          <a:chExt cx="0" cy="0"/>
        </a:xfrm>
      </p:grpSpPr>
      <p:sp>
        <p:nvSpPr>
          <p:cNvPr id="161" name="Google Shape;161;p19"/>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2" name="Google Shape;162;p19"/>
          <p:cNvSpPr txBox="1">
            <a:spLocks noGrp="1"/>
          </p:cNvSpPr>
          <p:nvPr>
            <p:ph type="title"/>
          </p:nvPr>
        </p:nvSpPr>
        <p:spPr>
          <a:xfrm>
            <a:off x="3858179" y="2519421"/>
            <a:ext cx="3872610" cy="1539482"/>
          </a:xfrm>
          <a:prstGeom prst="rect">
            <a:avLst/>
          </a:prstGeom>
          <a:noFill/>
          <a:ln>
            <a:noFill/>
          </a:ln>
        </p:spPr>
        <p:txBody>
          <a:bodyPr spcFirstLastPara="1" wrap="square" lIns="0" tIns="9522" rIns="0" bIns="0" anchor="t" anchorCtr="0">
            <a:noAutofit/>
          </a:bodyPr>
          <a:lstStyle/>
          <a:p>
            <a:pPr marL="6803"/>
            <a:r>
              <a:rPr lang="en-US" sz="8812" dirty="0">
                <a:solidFill>
                  <a:srgbClr val="F0F0F0"/>
                </a:solidFill>
              </a:rPr>
              <a:t>select()</a:t>
            </a:r>
            <a:endParaRPr sz="8812" dirty="0"/>
          </a:p>
        </p:txBody>
      </p:sp>
      <p:sp>
        <p:nvSpPr>
          <p:cNvPr id="2" name="Slide Number Placeholder 1"/>
          <p:cNvSpPr>
            <a:spLocks noGrp="1"/>
          </p:cNvSpPr>
          <p:nvPr>
            <p:ph type="sldNum" idx="12"/>
          </p:nvPr>
        </p:nvSpPr>
        <p:spPr/>
        <p:txBody>
          <a:bodyPr/>
          <a:lstStyle/>
          <a:p>
            <a:fld id="{00000000-1234-1234-1234-123412341234}" type="slidenum">
              <a:rPr lang="en-US" smtClean="0"/>
              <a:pPr/>
              <a:t>16</a:t>
            </a:fld>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5036363" y="680348"/>
            <a:ext cx="2119273"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a:t>
            </a:r>
            <a:r>
              <a:rPr lang="en-US" sz="3200" dirty="0" smtClean="0">
                <a:latin typeface="Calibri"/>
                <a:ea typeface="Calibri"/>
                <a:cs typeface="Calibri"/>
                <a:sym typeface="Calibri"/>
              </a:rPr>
              <a:t>from a data frame</a:t>
            </a:r>
            <a:endParaRPr sz="2652" dirty="0">
              <a:latin typeface="Calibri"/>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4" name="Google Shape;147;p18"/>
          <p:cNvGraphicFramePr/>
          <p:nvPr>
            <p:extLst>
              <p:ext uri="{D42A27DB-BD31-4B8C-83A1-F6EECF244321}">
                <p14:modId xmlns:p14="http://schemas.microsoft.com/office/powerpoint/2010/main" val="2477289258"/>
              </p:ext>
            </p:extLst>
          </p:nvPr>
        </p:nvGraphicFramePr>
        <p:xfrm>
          <a:off x="1920241" y="2893314"/>
          <a:ext cx="3615684" cy="1876805"/>
        </p:xfrm>
        <a:graphic>
          <a:graphicData uri="http://schemas.openxmlformats.org/drawingml/2006/table">
            <a:tbl>
              <a:tblPr firstRow="1" bandRow="1">
                <a:noFill/>
                <a:tableStyleId>{809C1C93-8995-4D9E-87C8-A8817AF97DB9}</a:tableStyleId>
              </a:tblPr>
              <a:tblGrid>
                <a:gridCol w="723154">
                  <a:extLst>
                    <a:ext uri="{9D8B030D-6E8A-4147-A177-3AD203B41FA5}">
                      <a16:colId xmlns:a16="http://schemas.microsoft.com/office/drawing/2014/main" val="20000"/>
                    </a:ext>
                  </a:extLst>
                </a:gridCol>
                <a:gridCol w="684088">
                  <a:extLst>
                    <a:ext uri="{9D8B030D-6E8A-4147-A177-3AD203B41FA5}">
                      <a16:colId xmlns:a16="http://schemas.microsoft.com/office/drawing/2014/main" val="20001"/>
                    </a:ext>
                  </a:extLst>
                </a:gridCol>
                <a:gridCol w="990222">
                  <a:extLst>
                    <a:ext uri="{9D8B030D-6E8A-4147-A177-3AD203B41FA5}">
                      <a16:colId xmlns:a16="http://schemas.microsoft.com/office/drawing/2014/main" val="20002"/>
                    </a:ext>
                  </a:extLst>
                </a:gridCol>
                <a:gridCol w="1218220">
                  <a:extLst>
                    <a:ext uri="{9D8B030D-6E8A-4147-A177-3AD203B41FA5}">
                      <a16:colId xmlns:a16="http://schemas.microsoft.com/office/drawing/2014/main" val="20003"/>
                    </a:ext>
                  </a:extLst>
                </a:gridCol>
              </a:tblGrid>
              <a:tr h="26811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 name="Google Shape;148;p18"/>
          <p:cNvGraphicFramePr/>
          <p:nvPr>
            <p:extLst>
              <p:ext uri="{D42A27DB-BD31-4B8C-83A1-F6EECF244321}">
                <p14:modId xmlns:p14="http://schemas.microsoft.com/office/powerpoint/2010/main" val="2992880204"/>
              </p:ext>
            </p:extLst>
          </p:nvPr>
        </p:nvGraphicFramePr>
        <p:xfrm>
          <a:off x="7641021" y="2890346"/>
          <a:ext cx="1511814" cy="1879773"/>
        </p:xfrm>
        <a:graphic>
          <a:graphicData uri="http://schemas.openxmlformats.org/drawingml/2006/table">
            <a:tbl>
              <a:tblPr firstRow="1" bandRow="1">
                <a:noFill/>
                <a:tableStyleId>{809C1C93-8995-4D9E-87C8-A8817AF97DB9}</a:tableStyleId>
              </a:tblPr>
              <a:tblGrid>
                <a:gridCol w="743130">
                  <a:extLst>
                    <a:ext uri="{9D8B030D-6E8A-4147-A177-3AD203B41FA5}">
                      <a16:colId xmlns:a16="http://schemas.microsoft.com/office/drawing/2014/main" val="20000"/>
                    </a:ext>
                  </a:extLst>
                </a:gridCol>
                <a:gridCol w="768684">
                  <a:extLst>
                    <a:ext uri="{9D8B030D-6E8A-4147-A177-3AD203B41FA5}">
                      <a16:colId xmlns:a16="http://schemas.microsoft.com/office/drawing/2014/main" val="20001"/>
                    </a:ext>
                  </a:extLst>
                </a:gridCol>
              </a:tblGrid>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2" name="Right Arrow 1"/>
          <p:cNvSpPr/>
          <p:nvPr/>
        </p:nvSpPr>
        <p:spPr>
          <a:xfrm>
            <a:off x="6176993" y="3429000"/>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idx="12"/>
          </p:nvPr>
        </p:nvSpPr>
        <p:spPr/>
        <p:txBody>
          <a:bodyPr/>
          <a:lstStyle/>
          <a:p>
            <a:fld id="{00000000-1234-1234-1234-123412341234}" type="slidenum">
              <a:rPr lang="en-US" smtClean="0"/>
              <a:pPr/>
              <a:t>17</a:t>
            </a:fld>
            <a:endParaRPr lang="en-US"/>
          </a:p>
        </p:txBody>
      </p:sp>
      <p:grpSp>
        <p:nvGrpSpPr>
          <p:cNvPr id="12" name="Group 11"/>
          <p:cNvGrpSpPr/>
          <p:nvPr/>
        </p:nvGrpSpPr>
        <p:grpSpPr>
          <a:xfrm>
            <a:off x="7155636" y="4907214"/>
            <a:ext cx="2928396" cy="1586106"/>
            <a:chOff x="6009784" y="4089073"/>
            <a:chExt cx="2928396" cy="2552214"/>
          </a:xfrm>
        </p:grpSpPr>
        <p:sp>
          <p:nvSpPr>
            <p:cNvPr id="16"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400" b="1" dirty="0" smtClean="0">
                  <a:solidFill>
                    <a:srgbClr val="FFFFFF"/>
                  </a:solidFill>
                  <a:latin typeface="Trebuchet MS"/>
                  <a:ea typeface="Trebuchet MS"/>
                  <a:cs typeface="Trebuchet MS"/>
                  <a:sym typeface="Trebuchet MS"/>
                </a:rPr>
                <a:t>=</a:t>
              </a:r>
              <a:r>
                <a:rPr lang="en-US" sz="2062" dirty="0" smtClean="0">
                  <a:solidFill>
                    <a:srgbClr val="FFFFFF"/>
                  </a:solidFill>
                  <a:latin typeface="Trebuchet MS"/>
                  <a:ea typeface="Trebuchet MS"/>
                  <a:cs typeface="Trebuchet MS"/>
                  <a:sym typeface="Trebuchet MS"/>
                </a:rPr>
                <a:t> Number of rows</a:t>
              </a:r>
            </a:p>
            <a:p>
              <a:pPr marL="8164">
                <a:lnSpc>
                  <a:spcPct val="116753"/>
                </a:lnSpc>
              </a:pPr>
              <a:r>
                <a:rPr lang="en-US" sz="2400" b="1" dirty="0" smtClean="0">
                  <a:solidFill>
                    <a:srgbClr val="FFFFFF"/>
                  </a:solidFill>
                  <a:latin typeface="Verdana" panose="020B0604030504040204" pitchFamily="34" charset="0"/>
                  <a:ea typeface="Verdana" panose="020B0604030504040204" pitchFamily="34" charset="0"/>
                  <a:cs typeface="Calibri"/>
                  <a:sym typeface="Trebuchet MS"/>
                </a:rPr>
                <a:t>↓</a:t>
              </a:r>
              <a:r>
                <a:rPr lang="en-US" sz="2062" dirty="0" smtClean="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943897" y="2418375"/>
            <a:ext cx="10877531" cy="584775"/>
          </a:xfrm>
          <a:prstGeom prst="rect">
            <a:avLst/>
          </a:prstGeom>
        </p:spPr>
        <p:txBody>
          <a:bodyPr wrap="square">
            <a:spAutoFit/>
          </a:bodyPr>
          <a:lstStyle/>
          <a:p>
            <a:pPr marL="146953" lvl="0">
              <a:spcBef>
                <a:spcPts val="2126"/>
              </a:spcBef>
            </a:pPr>
            <a:r>
              <a:rPr lang="en-US" sz="3200" dirty="0" smtClean="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sp>
        <p:nvSpPr>
          <p:cNvPr id="13" name="Google Shape;172;p20"/>
          <p:cNvSpPr/>
          <p:nvPr/>
        </p:nvSpPr>
        <p:spPr>
          <a:xfrm>
            <a:off x="4867705" y="2996663"/>
            <a:ext cx="3840688" cy="219176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4"/>
              <a:gd name="connsiteY0" fmla="*/ 994895 h 3612616"/>
              <a:gd name="connsiteX1" fmla="*/ 356337 w 7169284"/>
              <a:gd name="connsiteY1" fmla="*/ 994895 h 3612616"/>
              <a:gd name="connsiteX2" fmla="*/ 307986 w 7169284"/>
              <a:gd name="connsiteY2" fmla="*/ 998148 h 3612616"/>
              <a:gd name="connsiteX3" fmla="*/ 261611 w 7169284"/>
              <a:gd name="connsiteY3" fmla="*/ 1007624 h 3612616"/>
              <a:gd name="connsiteX4" fmla="*/ 217637 w 7169284"/>
              <a:gd name="connsiteY4" fmla="*/ 1022898 h 3612616"/>
              <a:gd name="connsiteX5" fmla="*/ 176489 w 7169284"/>
              <a:gd name="connsiteY5" fmla="*/ 1043546 h 3612616"/>
              <a:gd name="connsiteX6" fmla="*/ 138592 w 7169284"/>
              <a:gd name="connsiteY6" fmla="*/ 1069144 h 3612616"/>
              <a:gd name="connsiteX7" fmla="*/ 104371 w 7169284"/>
              <a:gd name="connsiteY7" fmla="*/ 1099266 h 3612616"/>
              <a:gd name="connsiteX8" fmla="*/ 74249 w 7169284"/>
              <a:gd name="connsiteY8" fmla="*/ 1133487 h 3612616"/>
              <a:gd name="connsiteX9" fmla="*/ 48651 w 7169284"/>
              <a:gd name="connsiteY9" fmla="*/ 1171384 h 3612616"/>
              <a:gd name="connsiteX10" fmla="*/ 28003 w 7169284"/>
              <a:gd name="connsiteY10" fmla="*/ 1212532 h 3612616"/>
              <a:gd name="connsiteX11" fmla="*/ 12729 w 7169284"/>
              <a:gd name="connsiteY11" fmla="*/ 1256506 h 3612616"/>
              <a:gd name="connsiteX12" fmla="*/ 3253 w 7169284"/>
              <a:gd name="connsiteY12" fmla="*/ 1302881 h 3612616"/>
              <a:gd name="connsiteX13" fmla="*/ 0 w 7169284"/>
              <a:gd name="connsiteY13" fmla="*/ 1351232 h 3612616"/>
              <a:gd name="connsiteX14" fmla="*/ 0 w 7169284"/>
              <a:gd name="connsiteY14" fmla="*/ 3256279 h 3612616"/>
              <a:gd name="connsiteX15" fmla="*/ 3253 w 7169284"/>
              <a:gd name="connsiteY15" fmla="*/ 3304631 h 3612616"/>
              <a:gd name="connsiteX16" fmla="*/ 12729 w 7169284"/>
              <a:gd name="connsiteY16" fmla="*/ 3351006 h 3612616"/>
              <a:gd name="connsiteX17" fmla="*/ 28003 w 7169284"/>
              <a:gd name="connsiteY17" fmla="*/ 3394979 h 3612616"/>
              <a:gd name="connsiteX18" fmla="*/ 48651 w 7169284"/>
              <a:gd name="connsiteY18" fmla="*/ 3436127 h 3612616"/>
              <a:gd name="connsiteX19" fmla="*/ 74249 w 7169284"/>
              <a:gd name="connsiteY19" fmla="*/ 3474024 h 3612616"/>
              <a:gd name="connsiteX20" fmla="*/ 104371 w 7169284"/>
              <a:gd name="connsiteY20" fmla="*/ 3508245 h 3612616"/>
              <a:gd name="connsiteX21" fmla="*/ 138592 w 7169284"/>
              <a:gd name="connsiteY21" fmla="*/ 3538367 h 3612616"/>
              <a:gd name="connsiteX22" fmla="*/ 176489 w 7169284"/>
              <a:gd name="connsiteY22" fmla="*/ 3563964 h 3612616"/>
              <a:gd name="connsiteX23" fmla="*/ 217637 w 7169284"/>
              <a:gd name="connsiteY23" fmla="*/ 3584612 h 3612616"/>
              <a:gd name="connsiteX24" fmla="*/ 261611 w 7169284"/>
              <a:gd name="connsiteY24" fmla="*/ 3599887 h 3612616"/>
              <a:gd name="connsiteX25" fmla="*/ 307986 w 7169284"/>
              <a:gd name="connsiteY25" fmla="*/ 3609363 h 3612616"/>
              <a:gd name="connsiteX26" fmla="*/ 356337 w 7169284"/>
              <a:gd name="connsiteY26" fmla="*/ 3612616 h 3612616"/>
              <a:gd name="connsiteX27" fmla="*/ 6812950 w 7169284"/>
              <a:gd name="connsiteY27" fmla="*/ 3612616 h 3612616"/>
              <a:gd name="connsiteX28" fmla="*/ 6861301 w 7169284"/>
              <a:gd name="connsiteY28" fmla="*/ 3609363 h 3612616"/>
              <a:gd name="connsiteX29" fmla="*/ 6907675 w 7169284"/>
              <a:gd name="connsiteY29" fmla="*/ 3599887 h 3612616"/>
              <a:gd name="connsiteX30" fmla="*/ 6951648 w 7169284"/>
              <a:gd name="connsiteY30" fmla="*/ 3584612 h 3612616"/>
              <a:gd name="connsiteX31" fmla="*/ 6992795 w 7169284"/>
              <a:gd name="connsiteY31" fmla="*/ 3563964 h 3612616"/>
              <a:gd name="connsiteX32" fmla="*/ 7030692 w 7169284"/>
              <a:gd name="connsiteY32" fmla="*/ 3538367 h 3612616"/>
              <a:gd name="connsiteX33" fmla="*/ 7064914 w 7169284"/>
              <a:gd name="connsiteY33" fmla="*/ 3508245 h 3612616"/>
              <a:gd name="connsiteX34" fmla="*/ 7095036 w 7169284"/>
              <a:gd name="connsiteY34" fmla="*/ 3474024 h 3612616"/>
              <a:gd name="connsiteX35" fmla="*/ 7120633 w 7169284"/>
              <a:gd name="connsiteY35" fmla="*/ 3436127 h 3612616"/>
              <a:gd name="connsiteX36" fmla="*/ 7141281 w 7169284"/>
              <a:gd name="connsiteY36" fmla="*/ 3394979 h 3612616"/>
              <a:gd name="connsiteX37" fmla="*/ 7156556 w 7169284"/>
              <a:gd name="connsiteY37" fmla="*/ 3351006 h 3612616"/>
              <a:gd name="connsiteX38" fmla="*/ 7166032 w 7169284"/>
              <a:gd name="connsiteY38" fmla="*/ 3304631 h 3612616"/>
              <a:gd name="connsiteX39" fmla="*/ 7169285 w 7169284"/>
              <a:gd name="connsiteY39" fmla="*/ 3256279 h 3612616"/>
              <a:gd name="connsiteX40" fmla="*/ 7169285 w 7169284"/>
              <a:gd name="connsiteY40" fmla="*/ 1351232 h 3612616"/>
              <a:gd name="connsiteX41" fmla="*/ 7166032 w 7169284"/>
              <a:gd name="connsiteY41" fmla="*/ 1302881 h 3612616"/>
              <a:gd name="connsiteX42" fmla="*/ 7156556 w 7169284"/>
              <a:gd name="connsiteY42" fmla="*/ 1256506 h 3612616"/>
              <a:gd name="connsiteX43" fmla="*/ 7141281 w 7169284"/>
              <a:gd name="connsiteY43" fmla="*/ 1212532 h 3612616"/>
              <a:gd name="connsiteX44" fmla="*/ 7120633 w 7169284"/>
              <a:gd name="connsiteY44" fmla="*/ 1171384 h 3612616"/>
              <a:gd name="connsiteX45" fmla="*/ 7095036 w 7169284"/>
              <a:gd name="connsiteY45" fmla="*/ 1133487 h 3612616"/>
              <a:gd name="connsiteX46" fmla="*/ 7064914 w 7169284"/>
              <a:gd name="connsiteY46" fmla="*/ 1099266 h 3612616"/>
              <a:gd name="connsiteX47" fmla="*/ 7030692 w 7169284"/>
              <a:gd name="connsiteY47" fmla="*/ 1069144 h 3612616"/>
              <a:gd name="connsiteX48" fmla="*/ 6992795 w 7169284"/>
              <a:gd name="connsiteY48" fmla="*/ 1043546 h 3612616"/>
              <a:gd name="connsiteX49" fmla="*/ 6951648 w 7169284"/>
              <a:gd name="connsiteY49" fmla="*/ 1022898 h 3612616"/>
              <a:gd name="connsiteX50" fmla="*/ 6907675 w 7169284"/>
              <a:gd name="connsiteY50" fmla="*/ 1007624 h 3612616"/>
              <a:gd name="connsiteX51" fmla="*/ 6861301 w 7169284"/>
              <a:gd name="connsiteY51" fmla="*/ 998148 h 3612616"/>
              <a:gd name="connsiteX52" fmla="*/ 6812950 w 7169284"/>
              <a:gd name="connsiteY52" fmla="*/ 994895 h 3612616"/>
              <a:gd name="connsiteX0" fmla="*/ 3827891 w 7169284"/>
              <a:gd name="connsiteY0" fmla="*/ 0 h 3612616"/>
              <a:gd name="connsiteX1" fmla="*/ 2348194 w 7169284"/>
              <a:gd name="connsiteY1" fmla="*/ 1011641 h 3612616"/>
              <a:gd name="connsiteX2" fmla="*/ 2993816 w 7169284"/>
              <a:gd name="connsiteY2" fmla="*/ 1011641 h 3612616"/>
              <a:gd name="connsiteX3" fmla="*/ 3827891 w 7169284"/>
              <a:gd name="connsiteY3" fmla="*/ 0 h 3612616"/>
            </a:gdLst>
            <a:ahLst/>
            <a:cxnLst>
              <a:cxn ang="0">
                <a:pos x="connsiteX0" y="connsiteY0"/>
              </a:cxn>
              <a:cxn ang="0">
                <a:pos x="connsiteX1" y="connsiteY1"/>
              </a:cxn>
              <a:cxn ang="0">
                <a:pos x="connsiteX2" y="connsiteY2"/>
              </a:cxn>
              <a:cxn ang="0">
                <a:pos x="connsiteX3" y="connsiteY3"/>
              </a:cxn>
            </a:cxnLst>
            <a:rect l="l" t="t" r="r" b="b"/>
            <a:pathLst>
              <a:path w="7169284" h="3612616" extrusionOk="0">
                <a:moveTo>
                  <a:pt x="6812950" y="994895"/>
                </a:moveTo>
                <a:lnTo>
                  <a:pt x="356337" y="994895"/>
                </a:lnTo>
                <a:lnTo>
                  <a:pt x="307986" y="998148"/>
                </a:lnTo>
                <a:lnTo>
                  <a:pt x="261611" y="1007624"/>
                </a:lnTo>
                <a:lnTo>
                  <a:pt x="217637" y="1022898"/>
                </a:lnTo>
                <a:lnTo>
                  <a:pt x="176489" y="1043546"/>
                </a:lnTo>
                <a:lnTo>
                  <a:pt x="138592" y="1069144"/>
                </a:lnTo>
                <a:lnTo>
                  <a:pt x="104371" y="1099266"/>
                </a:lnTo>
                <a:lnTo>
                  <a:pt x="74249" y="1133487"/>
                </a:lnTo>
                <a:lnTo>
                  <a:pt x="48651" y="1171384"/>
                </a:lnTo>
                <a:lnTo>
                  <a:pt x="28003" y="1212532"/>
                </a:lnTo>
                <a:lnTo>
                  <a:pt x="12729" y="1256506"/>
                </a:lnTo>
                <a:lnTo>
                  <a:pt x="3253" y="1302881"/>
                </a:lnTo>
                <a:lnTo>
                  <a:pt x="0" y="1351232"/>
                </a:lnTo>
                <a:lnTo>
                  <a:pt x="0" y="3256279"/>
                </a:lnTo>
                <a:lnTo>
                  <a:pt x="3253" y="3304631"/>
                </a:lnTo>
                <a:lnTo>
                  <a:pt x="12729" y="3351006"/>
                </a:lnTo>
                <a:lnTo>
                  <a:pt x="28003" y="3394979"/>
                </a:lnTo>
                <a:lnTo>
                  <a:pt x="48651" y="3436127"/>
                </a:lnTo>
                <a:lnTo>
                  <a:pt x="74249" y="3474024"/>
                </a:lnTo>
                <a:lnTo>
                  <a:pt x="104371" y="3508245"/>
                </a:lnTo>
                <a:lnTo>
                  <a:pt x="138592" y="3538367"/>
                </a:lnTo>
                <a:lnTo>
                  <a:pt x="176489" y="3563964"/>
                </a:lnTo>
                <a:lnTo>
                  <a:pt x="217637" y="3584612"/>
                </a:lnTo>
                <a:lnTo>
                  <a:pt x="261611" y="3599887"/>
                </a:lnTo>
                <a:lnTo>
                  <a:pt x="307986" y="3609363"/>
                </a:lnTo>
                <a:lnTo>
                  <a:pt x="356337" y="3612616"/>
                </a:lnTo>
                <a:lnTo>
                  <a:pt x="6812950" y="3612616"/>
                </a:lnTo>
                <a:lnTo>
                  <a:pt x="6861301" y="3609363"/>
                </a:lnTo>
                <a:lnTo>
                  <a:pt x="6907675" y="3599887"/>
                </a:lnTo>
                <a:lnTo>
                  <a:pt x="6951648" y="3584612"/>
                </a:lnTo>
                <a:lnTo>
                  <a:pt x="6992795" y="3563964"/>
                </a:lnTo>
                <a:lnTo>
                  <a:pt x="7030692" y="3538367"/>
                </a:lnTo>
                <a:lnTo>
                  <a:pt x="7064914" y="3508245"/>
                </a:lnTo>
                <a:lnTo>
                  <a:pt x="7095036" y="3474024"/>
                </a:lnTo>
                <a:lnTo>
                  <a:pt x="7120633" y="3436127"/>
                </a:lnTo>
                <a:lnTo>
                  <a:pt x="7141281" y="3394979"/>
                </a:lnTo>
                <a:lnTo>
                  <a:pt x="7156556" y="3351006"/>
                </a:lnTo>
                <a:lnTo>
                  <a:pt x="7166032" y="3304631"/>
                </a:lnTo>
                <a:lnTo>
                  <a:pt x="7169285" y="3256279"/>
                </a:lnTo>
                <a:lnTo>
                  <a:pt x="7169285" y="1351232"/>
                </a:lnTo>
                <a:lnTo>
                  <a:pt x="7166032" y="1302881"/>
                </a:lnTo>
                <a:lnTo>
                  <a:pt x="7156556" y="1256506"/>
                </a:lnTo>
                <a:lnTo>
                  <a:pt x="7141281" y="1212532"/>
                </a:lnTo>
                <a:lnTo>
                  <a:pt x="7120633" y="1171384"/>
                </a:lnTo>
                <a:lnTo>
                  <a:pt x="7095036" y="1133487"/>
                </a:lnTo>
                <a:lnTo>
                  <a:pt x="7064914" y="1099266"/>
                </a:lnTo>
                <a:lnTo>
                  <a:pt x="7030692" y="1069144"/>
                </a:lnTo>
                <a:lnTo>
                  <a:pt x="6992795" y="1043546"/>
                </a:lnTo>
                <a:lnTo>
                  <a:pt x="6951648" y="1022898"/>
                </a:lnTo>
                <a:lnTo>
                  <a:pt x="6907675" y="1007624"/>
                </a:lnTo>
                <a:lnTo>
                  <a:pt x="6861301" y="998148"/>
                </a:lnTo>
                <a:lnTo>
                  <a:pt x="6812950" y="994895"/>
                </a:lnTo>
                <a:close/>
              </a:path>
              <a:path w="7169284" h="3612616" extrusionOk="0">
                <a:moveTo>
                  <a:pt x="3827891" y="0"/>
                </a:moveTo>
                <a:lnTo>
                  <a:pt x="2348194" y="1011641"/>
                </a:lnTo>
                <a:lnTo>
                  <a:pt x="2993816" y="1011641"/>
                </a:lnTo>
                <a:lnTo>
                  <a:pt x="38278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4" name="Google Shape;173;p20"/>
          <p:cNvSpPr txBox="1"/>
          <p:nvPr/>
        </p:nvSpPr>
        <p:spPr>
          <a:xfrm>
            <a:off x="4947920" y="3598329"/>
            <a:ext cx="3760474" cy="1482306"/>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mj-lt"/>
                <a:ea typeface="Trebuchet MS"/>
                <a:cs typeface="Trebuchet MS"/>
                <a:sym typeface="Trebuchet MS"/>
              </a:rPr>
              <a:t>name(s) of columns to extract</a:t>
            </a:r>
            <a:endParaRPr sz="2800" dirty="0">
              <a:latin typeface="+mj-lt"/>
              <a:ea typeface="Trebuchet MS"/>
              <a:cs typeface="Trebuchet MS"/>
              <a:sym typeface="Trebuchet MS"/>
            </a:endParaRPr>
          </a:p>
          <a:p>
            <a:pPr algn="ctr">
              <a:lnSpc>
                <a:spcPct val="116753"/>
              </a:lnSpc>
            </a:pPr>
            <a:r>
              <a:rPr lang="en-US" sz="2800" dirty="0">
                <a:solidFill>
                  <a:srgbClr val="FFFFFF"/>
                </a:solidFill>
                <a:latin typeface="+mj-lt"/>
                <a:ea typeface="Calibri"/>
                <a:cs typeface="Calibri"/>
                <a:sym typeface="Calibri"/>
              </a:rPr>
              <a:t>(or a select </a:t>
            </a:r>
            <a:r>
              <a:rPr lang="en-US" sz="2800" dirty="0" smtClean="0">
                <a:solidFill>
                  <a:srgbClr val="FFFFFF"/>
                </a:solidFill>
                <a:latin typeface="+mj-lt"/>
                <a:ea typeface="Calibri"/>
                <a:cs typeface="Calibri"/>
                <a:sym typeface="Calibri"/>
              </a:rPr>
              <a:t>helper) </a:t>
            </a:r>
            <a:r>
              <a:rPr lang="en-US" sz="2800" dirty="0">
                <a:solidFill>
                  <a:srgbClr val="FFFFFF"/>
                </a:solidFill>
                <a:latin typeface="+mj-lt"/>
                <a:ea typeface="Calibri"/>
                <a:cs typeface="Calibri"/>
                <a:sym typeface="Calibri"/>
              </a:rPr>
              <a:t>function)</a:t>
            </a:r>
            <a:endParaRPr sz="2800" dirty="0">
              <a:latin typeface="+mj-lt"/>
              <a:ea typeface="Calibri"/>
              <a:cs typeface="Calibri"/>
              <a:sym typeface="Calibri"/>
            </a:endParaRPr>
          </a:p>
        </p:txBody>
      </p:sp>
      <p:sp>
        <p:nvSpPr>
          <p:cNvPr id="1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6" name="Google Shape;137;p17"/>
          <p:cNvSpPr/>
          <p:nvPr/>
        </p:nvSpPr>
        <p:spPr>
          <a:xfrm>
            <a:off x="2130711" y="2926883"/>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7"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a:t>
            </a:r>
            <a:r>
              <a:rPr lang="en-US" sz="2800" b="1" dirty="0" smtClean="0">
                <a:solidFill>
                  <a:srgbClr val="FFFFFF"/>
                </a:solidFill>
                <a:latin typeface="+mj-lt"/>
                <a:ea typeface="Trebuchet MS"/>
                <a:cs typeface="Trebuchet MS"/>
                <a:sym typeface="Trebuchet MS"/>
              </a:rPr>
              <a:t>to transform</a:t>
            </a:r>
            <a:endParaRPr sz="2800" dirty="0">
              <a:latin typeface="+mj-lt"/>
              <a:ea typeface="Trebuchet MS"/>
              <a:cs typeface="Trebuchet MS"/>
              <a:sym typeface="Trebuchet MS"/>
            </a:endParaRPr>
          </a:p>
        </p:txBody>
      </p:sp>
      <p:sp>
        <p:nvSpPr>
          <p:cNvPr id="20" name="Rectangle 19" hidden="1"/>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8"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mtClean="0">
                <a:solidFill>
                  <a:srgbClr val="000000"/>
                </a:solidFill>
              </a:rPr>
              <a:t>select()</a:t>
            </a:r>
            <a:endParaRPr lang="en-US" dirty="0"/>
          </a:p>
        </p:txBody>
      </p:sp>
      <p:sp>
        <p:nvSpPr>
          <p:cNvPr id="19" name="Google Shape;171;p20"/>
          <p:cNvSpPr txBox="1"/>
          <p:nvPr/>
        </p:nvSpPr>
        <p:spPr>
          <a:xfrm>
            <a:off x="2886227" y="1725727"/>
            <a:ext cx="6487847"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a:t>
            </a:r>
            <a:r>
              <a:rPr lang="en-US" sz="3200" dirty="0" smtClean="0">
                <a:latin typeface="+mj-lt"/>
                <a:ea typeface="Calibri"/>
                <a:cs typeface="Calibri"/>
                <a:sym typeface="Calibri"/>
              </a:rPr>
              <a:t>from a data frame</a:t>
            </a:r>
            <a:endParaRPr sz="2652" dirty="0">
              <a:latin typeface="+mj-lt"/>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18</a:t>
            </a:fld>
            <a:endParaRPr lang="en-US"/>
          </a:p>
        </p:txBody>
      </p:sp>
      <p:sp>
        <p:nvSpPr>
          <p:cNvPr id="23" name="Google Shape;139;p17"/>
          <p:cNvSpPr/>
          <p:nvPr/>
        </p:nvSpPr>
        <p:spPr>
          <a:xfrm>
            <a:off x="184382" y="2859626"/>
            <a:ext cx="2138765" cy="229079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89234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747605"/>
              <a:gd name="connsiteY0" fmla="*/ 825308 h 2143901"/>
              <a:gd name="connsiteX1" fmla="*/ 263725 w 1747605"/>
              <a:gd name="connsiteY1" fmla="*/ 561583 h 2143901"/>
              <a:gd name="connsiteX2" fmla="*/ 892349 w 1747605"/>
              <a:gd name="connsiteY2" fmla="*/ 551423 h 2143901"/>
              <a:gd name="connsiteX3" fmla="*/ 1747605 w 1747605"/>
              <a:gd name="connsiteY3" fmla="*/ 0 h 2143901"/>
              <a:gd name="connsiteX4" fmla="*/ 1072631 w 1747605"/>
              <a:gd name="connsiteY4" fmla="*/ 555999 h 2143901"/>
              <a:gd name="connsiteX5" fmla="*/ 1402286 w 1747605"/>
              <a:gd name="connsiteY5" fmla="*/ 561583 h 2143901"/>
              <a:gd name="connsiteX6" fmla="*/ 1666011 w 1747605"/>
              <a:gd name="connsiteY6" fmla="*/ 825308 h 2143901"/>
              <a:gd name="connsiteX7" fmla="*/ 1666011 w 1747605"/>
              <a:gd name="connsiteY7" fmla="*/ 825303 h 2143901"/>
              <a:gd name="connsiteX8" fmla="*/ 1666011 w 1747605"/>
              <a:gd name="connsiteY8" fmla="*/ 825303 h 2143901"/>
              <a:gd name="connsiteX9" fmla="*/ 1666011 w 1747605"/>
              <a:gd name="connsiteY9" fmla="*/ 1220882 h 2143901"/>
              <a:gd name="connsiteX10" fmla="*/ 1666011 w 1747605"/>
              <a:gd name="connsiteY10" fmla="*/ 1880176 h 2143901"/>
              <a:gd name="connsiteX11" fmla="*/ 1402286 w 1747605"/>
              <a:gd name="connsiteY11" fmla="*/ 2143901 h 2143901"/>
              <a:gd name="connsiteX12" fmla="*/ 694171 w 1747605"/>
              <a:gd name="connsiteY12" fmla="*/ 2143901 h 2143901"/>
              <a:gd name="connsiteX13" fmla="*/ 277669 w 1747605"/>
              <a:gd name="connsiteY13" fmla="*/ 2143901 h 2143901"/>
              <a:gd name="connsiteX14" fmla="*/ 277669 w 1747605"/>
              <a:gd name="connsiteY14" fmla="*/ 2143901 h 2143901"/>
              <a:gd name="connsiteX15" fmla="*/ 263725 w 1747605"/>
              <a:gd name="connsiteY15" fmla="*/ 2143901 h 2143901"/>
              <a:gd name="connsiteX16" fmla="*/ 0 w 1747605"/>
              <a:gd name="connsiteY16" fmla="*/ 1880176 h 2143901"/>
              <a:gd name="connsiteX17" fmla="*/ 0 w 1747605"/>
              <a:gd name="connsiteY17" fmla="*/ 1220882 h 2143901"/>
              <a:gd name="connsiteX18" fmla="*/ 0 w 1747605"/>
              <a:gd name="connsiteY18" fmla="*/ 825303 h 2143901"/>
              <a:gd name="connsiteX19" fmla="*/ 0 w 1747605"/>
              <a:gd name="connsiteY19" fmla="*/ 825303 h 2143901"/>
              <a:gd name="connsiteX20" fmla="*/ 0 w 1747605"/>
              <a:gd name="connsiteY20" fmla="*/ 825308 h 214390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072631 w 2138765"/>
              <a:gd name="connsiteY4" fmla="*/ 930119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138671 w 2138765"/>
              <a:gd name="connsiteY4" fmla="*/ 941287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38765" h="2518021">
                <a:moveTo>
                  <a:pt x="0" y="1199428"/>
                </a:moveTo>
                <a:cubicBezTo>
                  <a:pt x="0" y="1053777"/>
                  <a:pt x="118074" y="935703"/>
                  <a:pt x="263725" y="935703"/>
                </a:cubicBezTo>
                <a:lnTo>
                  <a:pt x="892349" y="925543"/>
                </a:lnTo>
                <a:lnTo>
                  <a:pt x="2138765" y="0"/>
                </a:lnTo>
                <a:lnTo>
                  <a:pt x="1138671" y="941287"/>
                </a:lnTo>
                <a:cubicBezTo>
                  <a:pt x="1401803" y="941287"/>
                  <a:pt x="1139154" y="935703"/>
                  <a:pt x="1402286" y="935703"/>
                </a:cubicBezTo>
                <a:cubicBezTo>
                  <a:pt x="1547937" y="935703"/>
                  <a:pt x="1666011" y="1053777"/>
                  <a:pt x="1666011" y="1199428"/>
                </a:cubicBezTo>
                <a:lnTo>
                  <a:pt x="1666011" y="1199423"/>
                </a:lnTo>
                <a:lnTo>
                  <a:pt x="1666011" y="1199423"/>
                </a:lnTo>
                <a:lnTo>
                  <a:pt x="1666011" y="1595002"/>
                </a:lnTo>
                <a:lnTo>
                  <a:pt x="1666011" y="2254296"/>
                </a:lnTo>
                <a:cubicBezTo>
                  <a:pt x="1666011" y="2399947"/>
                  <a:pt x="1547937" y="2518021"/>
                  <a:pt x="1402286" y="2518021"/>
                </a:cubicBezTo>
                <a:lnTo>
                  <a:pt x="694171" y="2518021"/>
                </a:lnTo>
                <a:lnTo>
                  <a:pt x="277669" y="2518021"/>
                </a:lnTo>
                <a:lnTo>
                  <a:pt x="277669" y="2518021"/>
                </a:lnTo>
                <a:lnTo>
                  <a:pt x="263725" y="2518021"/>
                </a:lnTo>
                <a:cubicBezTo>
                  <a:pt x="118074" y="2518021"/>
                  <a:pt x="0" y="2399947"/>
                  <a:pt x="0" y="2254296"/>
                </a:cubicBezTo>
                <a:lnTo>
                  <a:pt x="0" y="1595002"/>
                </a:lnTo>
                <a:lnTo>
                  <a:pt x="0" y="1199423"/>
                </a:lnTo>
                <a:lnTo>
                  <a:pt x="0" y="1199423"/>
                </a:lnTo>
                <a:lnTo>
                  <a:pt x="0" y="1199428"/>
                </a:lnTo>
                <a:close/>
              </a:path>
            </a:pathLst>
          </a:custGeom>
          <a:solidFill>
            <a:srgbClr val="929292"/>
          </a:solidFill>
          <a:ln>
            <a:noFill/>
          </a:ln>
        </p:spPr>
        <p:txBody>
          <a:bodyPr spcFirstLastPara="1" wrap="square" lIns="0" tIns="0" rIns="0" bIns="0" anchor="t" anchorCtr="0">
            <a:noAutofit/>
          </a:bodyPr>
          <a:lstStyle/>
          <a:p>
            <a:endParaRPr sz="964"/>
          </a:p>
        </p:txBody>
      </p:sp>
      <p:sp>
        <p:nvSpPr>
          <p:cNvPr id="24" name="Google Shape;140;p17"/>
          <p:cNvSpPr txBox="1"/>
          <p:nvPr/>
        </p:nvSpPr>
        <p:spPr>
          <a:xfrm>
            <a:off x="365495" y="3879701"/>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extLst>
              <p:ext uri="{D42A27DB-BD31-4B8C-83A1-F6EECF244321}">
                <p14:modId xmlns:p14="http://schemas.microsoft.com/office/powerpoint/2010/main" val="4171489470"/>
              </p:ext>
            </p:extLst>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310063" y="3565629"/>
            <a:ext cx="2230187" cy="409471"/>
          </a:xfrm>
          <a:prstGeom prst="rect">
            <a:avLst/>
          </a:prstGeom>
          <a:noFill/>
          <a:ln>
            <a:noFill/>
          </a:ln>
        </p:spPr>
        <p:txBody>
          <a:bodyPr spcFirstLastPara="1" wrap="square" lIns="0" tIns="8156" rIns="0" bIns="0" anchor="t" anchorCtr="0">
            <a:noAutofit/>
          </a:bodyPr>
          <a:lstStyle/>
          <a:p>
            <a:pPr marL="6803"/>
            <a:r>
              <a:rPr lang="en-US" sz="2400" b="1" dirty="0" err="1">
                <a:solidFill>
                  <a:srgbClr val="0365C0"/>
                </a:solidFill>
                <a:latin typeface="+mj-lt"/>
                <a:ea typeface="Courier New"/>
                <a:cs typeface="Consolas" panose="020B0609020204030204" pitchFamily="49" charset="0"/>
                <a:sym typeface="Courier New"/>
              </a:rPr>
              <a:t>covid_testing</a:t>
            </a:r>
            <a:endParaRPr sz="2196" b="1" dirty="0">
              <a:latin typeface="+mj-lt"/>
              <a:ea typeface="Calibri"/>
              <a:cs typeface="Calibri"/>
              <a:sym typeface="Calibri"/>
            </a:endParaRPr>
          </a:p>
        </p:txBody>
      </p:sp>
      <p:sp>
        <p:nvSpPr>
          <p:cNvPr id="14"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943897" y="2418375"/>
            <a:ext cx="10877531" cy="584775"/>
          </a:xfrm>
          <a:prstGeom prst="rect">
            <a:avLst/>
          </a:prstGeom>
        </p:spPr>
        <p:txBody>
          <a:bodyPr wrap="square">
            <a:spAutoFit/>
          </a:bodyPr>
          <a:lstStyle/>
          <a:p>
            <a:pPr marL="146953" lvl="0">
              <a:spcBef>
                <a:spcPts val="2126"/>
              </a:spcBef>
            </a:pPr>
            <a:r>
              <a:rPr lang="en-US" sz="3200" dirty="0" smtClean="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sp>
        <p:nvSpPr>
          <p:cNvPr id="16" name="Google Shape;171;p20"/>
          <p:cNvSpPr txBox="1"/>
          <p:nvPr/>
        </p:nvSpPr>
        <p:spPr>
          <a:xfrm>
            <a:off x="2886227" y="1725727"/>
            <a:ext cx="8266444"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a:t>
            </a:r>
            <a:r>
              <a:rPr lang="en-US" sz="3200" dirty="0" smtClean="0">
                <a:latin typeface="+mj-lt"/>
                <a:ea typeface="Calibri"/>
                <a:cs typeface="Calibri"/>
                <a:sym typeface="Calibri"/>
              </a:rPr>
              <a:t>from a data frame </a:t>
            </a:r>
            <a:r>
              <a:rPr lang="en-US" sz="3200" b="1" dirty="0" smtClean="0">
                <a:latin typeface="+mj-lt"/>
                <a:ea typeface="Calibri"/>
                <a:cs typeface="Calibri"/>
                <a:sym typeface="Calibri"/>
              </a:rPr>
              <a:t>by name</a:t>
            </a:r>
            <a:endParaRPr sz="2652" b="1" dirty="0">
              <a:latin typeface="+mj-lt"/>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720601097"/>
              </p:ext>
            </p:extLst>
          </p:nvPr>
        </p:nvGraphicFramePr>
        <p:xfrm>
          <a:off x="1012156" y="4167322"/>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first_name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targaryen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932315936"/>
              </p:ext>
            </p:extLst>
          </p:nvPr>
        </p:nvGraphicFramePr>
        <p:xfrm>
          <a:off x="7689850" y="4160718"/>
          <a:ext cx="2362200" cy="2233477"/>
        </p:xfrm>
        <a:graphic>
          <a:graphicData uri="http://schemas.openxmlformats.org/drawingml/2006/table">
            <a:tbl>
              <a:tblPr/>
              <a:tblGrid>
                <a:gridCol w="1092200">
                  <a:extLst>
                    <a:ext uri="{9D8B030D-6E8A-4147-A177-3AD203B41FA5}">
                      <a16:colId xmlns:a16="http://schemas.microsoft.com/office/drawing/2014/main" val="346107332"/>
                    </a:ext>
                  </a:extLst>
                </a:gridCol>
                <a:gridCol w="1270000">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smtClean="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smtClean="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5"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dirty="0" smtClean="0">
                <a:solidFill>
                  <a:srgbClr val="000000"/>
                </a:solidFill>
              </a:rPr>
              <a:t>select()</a:t>
            </a:r>
            <a:endParaRPr lang="en-US" dirty="0"/>
          </a:p>
        </p:txBody>
      </p:sp>
      <p:sp>
        <p:nvSpPr>
          <p:cNvPr id="2" name="Slide Number Placeholder 1"/>
          <p:cNvSpPr>
            <a:spLocks noGrp="1"/>
          </p:cNvSpPr>
          <p:nvPr>
            <p:ph type="sldNum" idx="12"/>
          </p:nvPr>
        </p:nvSpPr>
        <p:spPr/>
        <p:txBody>
          <a:bodyPr/>
          <a:lstStyle/>
          <a:p>
            <a:fld id="{00000000-1234-1234-1234-123412341234}" type="slidenum">
              <a:rPr lang="en-US" smtClean="0"/>
              <a:pPr/>
              <a:t>19</a:t>
            </a:fld>
            <a:endParaRPr lang="en-US"/>
          </a:p>
        </p:txBody>
      </p:sp>
    </p:spTree>
    <p:extLst>
      <p:ext uri="{BB962C8B-B14F-4D97-AF65-F5344CB8AC3E}">
        <p14:creationId xmlns:p14="http://schemas.microsoft.com/office/powerpoint/2010/main" val="39610636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Autofit/>
          </a:bodyPr>
          <a:lstStyle/>
          <a:p>
            <a:r>
              <a:rPr lang="en-US" sz="7200" dirty="0" smtClean="0">
                <a:solidFill>
                  <a:schemeClr val="tx1">
                    <a:lumMod val="75000"/>
                    <a:lumOff val="25000"/>
                  </a:schemeClr>
                </a:solidFill>
                <a:latin typeface="+mj-lt"/>
              </a:rPr>
              <a:t>Data Transformation</a:t>
            </a:r>
            <a:endParaRPr lang="en-US" sz="7200" dirty="0">
              <a:solidFill>
                <a:schemeClr val="tx1">
                  <a:lumMod val="75000"/>
                  <a:lumOff val="25000"/>
                </a:schemeClr>
              </a:solidFill>
              <a:latin typeface="+mj-lt"/>
            </a:endParaRPr>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000" dirty="0" smtClean="0">
                <a:solidFill>
                  <a:schemeClr val="tx1">
                    <a:lumMod val="65000"/>
                    <a:lumOff val="35000"/>
                  </a:schemeClr>
                </a:solidFill>
              </a:rPr>
              <a:t>Session 4</a:t>
            </a:r>
          </a:p>
          <a:p>
            <a:r>
              <a:rPr lang="en-US" sz="2000" b="1" dirty="0" smtClean="0">
                <a:solidFill>
                  <a:schemeClr val="tx1">
                    <a:lumMod val="65000"/>
                    <a:lumOff val="35000"/>
                  </a:schemeClr>
                </a:solidFill>
              </a:rPr>
              <a:t>Amrom Obstfeld</a:t>
            </a:r>
          </a:p>
          <a:p>
            <a:r>
              <a:rPr lang="en-US" sz="2000" dirty="0" smtClean="0">
                <a:solidFill>
                  <a:schemeClr val="tx1">
                    <a:lumMod val="65000"/>
                    <a:lumOff val="35000"/>
                  </a:schemeClr>
                </a:solidFill>
              </a:rPr>
              <a:t>July 17, 2020</a:t>
            </a: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a:t>
            </a:fld>
            <a:endParaRPr lang="en-US">
              <a:solidFill>
                <a:prstClr val="black">
                  <a:lumMod val="95000"/>
                  <a:lumOff val="5000"/>
                </a:prstClr>
              </a:solidFill>
            </a:endParaRPr>
          </a:p>
        </p:txBody>
      </p:sp>
    </p:spTree>
    <p:extLst>
      <p:ext uri="{BB962C8B-B14F-4D97-AF65-F5344CB8AC3E}">
        <p14:creationId xmlns:p14="http://schemas.microsoft.com/office/powerpoint/2010/main" val="17114873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extLst/>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310063" y="3565629"/>
            <a:ext cx="2230187" cy="409471"/>
          </a:xfrm>
          <a:prstGeom prst="rect">
            <a:avLst/>
          </a:prstGeom>
          <a:noFill/>
          <a:ln>
            <a:noFill/>
          </a:ln>
        </p:spPr>
        <p:txBody>
          <a:bodyPr spcFirstLastPara="1" wrap="square" lIns="0" tIns="8156" rIns="0" bIns="0" anchor="t" anchorCtr="0">
            <a:noAutofit/>
          </a:bodyPr>
          <a:lstStyle/>
          <a:p>
            <a:pPr marL="6803"/>
            <a:r>
              <a:rPr lang="en-US" sz="2400" b="1" dirty="0" err="1">
                <a:solidFill>
                  <a:srgbClr val="0365C0"/>
                </a:solidFill>
                <a:latin typeface="+mj-lt"/>
                <a:ea typeface="Courier New"/>
                <a:cs typeface="Consolas" panose="020B0609020204030204" pitchFamily="49" charset="0"/>
                <a:sym typeface="Courier New"/>
              </a:rPr>
              <a:t>covid_testing</a:t>
            </a:r>
            <a:endParaRPr sz="2196" b="1" dirty="0">
              <a:latin typeface="+mj-lt"/>
              <a:ea typeface="Calibri"/>
              <a:cs typeface="Calibri"/>
              <a:sym typeface="Calibri"/>
            </a:endParaRPr>
          </a:p>
        </p:txBody>
      </p:sp>
      <p:sp>
        <p:nvSpPr>
          <p:cNvPr id="14"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943897" y="2418375"/>
            <a:ext cx="10877531" cy="584775"/>
          </a:xfrm>
          <a:prstGeom prst="rect">
            <a:avLst/>
          </a:prstGeom>
        </p:spPr>
        <p:txBody>
          <a:bodyPr wrap="square">
            <a:spAutoFit/>
          </a:bodyPr>
          <a:lstStyle/>
          <a:p>
            <a:pPr marL="146953" lvl="0">
              <a:spcBef>
                <a:spcPts val="2126"/>
              </a:spcBef>
            </a:pPr>
            <a:r>
              <a:rPr lang="en-US" sz="3200" dirty="0" smtClean="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err="1" smtClean="0">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sp>
        <p:nvSpPr>
          <p:cNvPr id="16" name="Google Shape;171;p20"/>
          <p:cNvSpPr txBox="1"/>
          <p:nvPr/>
        </p:nvSpPr>
        <p:spPr>
          <a:xfrm>
            <a:off x="2886227" y="1725727"/>
            <a:ext cx="8266444"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a:t>
            </a:r>
            <a:r>
              <a:rPr lang="en-US" sz="3200" dirty="0" smtClean="0">
                <a:latin typeface="+mj-lt"/>
                <a:ea typeface="Calibri"/>
                <a:cs typeface="Calibri"/>
                <a:sym typeface="Calibri"/>
              </a:rPr>
              <a:t>from a data frame </a:t>
            </a:r>
            <a:r>
              <a:rPr lang="en-US" sz="3200" b="1" dirty="0" smtClean="0">
                <a:latin typeface="+mj-lt"/>
                <a:ea typeface="Calibri"/>
                <a:cs typeface="Calibri"/>
                <a:sym typeface="Calibri"/>
              </a:rPr>
              <a:t>by name</a:t>
            </a:r>
            <a:endParaRPr sz="2652" b="1" dirty="0">
              <a:latin typeface="+mj-lt"/>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4141039753"/>
              </p:ext>
            </p:extLst>
          </p:nvPr>
        </p:nvGraphicFramePr>
        <p:xfrm>
          <a:off x="1012156" y="4167322"/>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dirty="0" err="1">
                          <a:solidFill>
                            <a:srgbClr val="FFFFFF"/>
                          </a:solidFill>
                          <a:effectLst/>
                          <a:latin typeface="Arial" panose="020B0604020202020204" pitchFamily="34" charset="0"/>
                        </a:rPr>
                        <a:t>mrn</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dirty="0" err="1">
                          <a:solidFill>
                            <a:srgbClr val="FFFFFF"/>
                          </a:solidFill>
                          <a:effectLst/>
                          <a:latin typeface="Arial" panose="020B0604020202020204" pitchFamily="34" charset="0"/>
                        </a:rPr>
                        <a:t>first_name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dirty="0">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sarella</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alester</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jhezane</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westerling</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804035073"/>
              </p:ext>
            </p:extLst>
          </p:nvPr>
        </p:nvGraphicFramePr>
        <p:xfrm>
          <a:off x="7484724" y="4160718"/>
          <a:ext cx="2567326" cy="2233477"/>
        </p:xfrm>
        <a:graphic>
          <a:graphicData uri="http://schemas.openxmlformats.org/drawingml/2006/table">
            <a:tbl>
              <a:tblPr/>
              <a:tblGrid>
                <a:gridCol w="1351051">
                  <a:extLst>
                    <a:ext uri="{9D8B030D-6E8A-4147-A177-3AD203B41FA5}">
                      <a16:colId xmlns:a16="http://schemas.microsoft.com/office/drawing/2014/main" val="346107332"/>
                    </a:ext>
                  </a:extLst>
                </a:gridCol>
                <a:gridCol w="1216275">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dirty="0" err="1" smtClean="0">
                          <a:solidFill>
                            <a:srgbClr val="FFFFFF"/>
                          </a:solidFill>
                          <a:effectLst/>
                          <a:latin typeface="Arial" panose="020B0604020202020204" pitchFamily="34" charset="0"/>
                        </a:rPr>
                        <a:t>first_name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smtClean="0">
                          <a:solidFill>
                            <a:srgbClr val="FFFFFF"/>
                          </a:solidFill>
                          <a:effectLst/>
                          <a:latin typeface="Arial" panose="020B0604020202020204" pitchFamily="34" charset="0"/>
                        </a:rPr>
                        <a:t>gender</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dirty="0" err="1">
                          <a:solidFill>
                            <a:srgbClr val="000000"/>
                          </a:solidFill>
                          <a:effectLst/>
                          <a:latin typeface="Arial" panose="020B0604020202020204" pitchFamily="34" charset="0"/>
                        </a:rPr>
                        <a:t>sarella</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dirty="0" err="1">
                          <a:solidFill>
                            <a:srgbClr val="000000"/>
                          </a:solidFill>
                          <a:effectLst/>
                          <a:latin typeface="Arial" panose="020B0604020202020204" pitchFamily="34" charset="0"/>
                        </a:rPr>
                        <a:t>alester</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dirty="0" err="1">
                          <a:solidFill>
                            <a:srgbClr val="000000"/>
                          </a:solidFill>
                          <a:effectLst/>
                          <a:latin typeface="Arial" panose="020B0604020202020204" pitchFamily="34" charset="0"/>
                        </a:rPr>
                        <a:t>jhezane</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smtClean="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smtClean="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5"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dirty="0" smtClean="0">
                <a:solidFill>
                  <a:srgbClr val="000000"/>
                </a:solidFill>
              </a:rPr>
              <a:t>select()</a:t>
            </a:r>
            <a:endParaRPr lang="en-US" dirty="0"/>
          </a:p>
        </p:txBody>
      </p:sp>
      <p:sp>
        <p:nvSpPr>
          <p:cNvPr id="2" name="Slide Number Placeholder 1"/>
          <p:cNvSpPr>
            <a:spLocks noGrp="1"/>
          </p:cNvSpPr>
          <p:nvPr>
            <p:ph type="sldNum" idx="12"/>
          </p:nvPr>
        </p:nvSpPr>
        <p:spPr/>
        <p:txBody>
          <a:bodyPr/>
          <a:lstStyle/>
          <a:p>
            <a:fld id="{00000000-1234-1234-1234-123412341234}" type="slidenum">
              <a:rPr lang="en-US" smtClean="0"/>
              <a:pPr/>
              <a:t>20</a:t>
            </a:fld>
            <a:endParaRPr lang="en-US"/>
          </a:p>
        </p:txBody>
      </p:sp>
    </p:spTree>
    <p:extLst>
      <p:ext uri="{BB962C8B-B14F-4D97-AF65-F5344CB8AC3E}">
        <p14:creationId xmlns:p14="http://schemas.microsoft.com/office/powerpoint/2010/main" val="30678730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Shape 385"/>
          <p:cNvSpPr txBox="1"/>
          <p:nvPr/>
        </p:nvSpPr>
        <p:spPr>
          <a:xfrm>
            <a:off x="2012567" y="137384"/>
            <a:ext cx="8184249" cy="11984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10000">
                <a:latin typeface="Helvetica"/>
                <a:ea typeface="Helvetica"/>
                <a:cs typeface="Helvetica"/>
                <a:sym typeface="Helvetica"/>
              </a:defRPr>
            </a:lvl1pPr>
          </a:lstStyle>
          <a:p>
            <a:r>
              <a:rPr sz="5000"/>
              <a:t>select() helpers</a:t>
            </a:r>
          </a:p>
        </p:txBody>
      </p:sp>
      <p:grpSp>
        <p:nvGrpSpPr>
          <p:cNvPr id="390" name="Group 390"/>
          <p:cNvGrpSpPr/>
          <p:nvPr/>
        </p:nvGrpSpPr>
        <p:grpSpPr>
          <a:xfrm>
            <a:off x="746398" y="1498600"/>
            <a:ext cx="10636669" cy="3860800"/>
            <a:chOff x="0" y="0"/>
            <a:chExt cx="21273337" cy="7721600"/>
          </a:xfrm>
        </p:grpSpPr>
        <p:pic>
          <p:nvPicPr>
            <p:cNvPr id="386" name="data-transformation.png"/>
            <p:cNvPicPr>
              <a:picLocks noChangeAspect="1"/>
            </p:cNvPicPr>
            <p:nvPr/>
          </p:nvPicPr>
          <p:blipFill>
            <a:blip r:embed="rId3">
              <a:extLst/>
            </a:blip>
            <a:stretch>
              <a:fillRect/>
            </a:stretch>
          </p:blipFill>
          <p:spPr>
            <a:xfrm>
              <a:off x="0" y="0"/>
              <a:ext cx="9992660" cy="7721600"/>
            </a:xfrm>
            <a:prstGeom prst="rect">
              <a:avLst/>
            </a:prstGeom>
            <a:ln w="25400" cap="flat">
              <a:solidFill>
                <a:srgbClr val="000000"/>
              </a:solidFill>
              <a:prstDash val="solid"/>
              <a:miter lim="400000"/>
            </a:ln>
            <a:effectLst/>
          </p:spPr>
        </p:pic>
        <p:sp>
          <p:nvSpPr>
            <p:cNvPr id="387" name="Shape 387"/>
            <p:cNvSpPr/>
            <p:nvPr/>
          </p:nvSpPr>
          <p:spPr>
            <a:xfrm flipH="1">
              <a:off x="6740221" y="2826834"/>
              <a:ext cx="14517308" cy="4551483"/>
            </a:xfrm>
            <a:custGeom>
              <a:avLst/>
              <a:gdLst/>
              <a:ahLst/>
              <a:cxnLst>
                <a:cxn ang="0">
                  <a:pos x="wd2" y="hd2"/>
                </a:cxn>
                <a:cxn ang="5400000">
                  <a:pos x="wd2" y="hd2"/>
                </a:cxn>
                <a:cxn ang="10800000">
                  <a:pos x="wd2" y="hd2"/>
                </a:cxn>
                <a:cxn ang="16200000">
                  <a:pos x="wd2" y="hd2"/>
                </a:cxn>
              </a:cxnLst>
              <a:rect l="0" t="0" r="r" b="b"/>
              <a:pathLst>
                <a:path w="21600" h="21600" extrusionOk="0">
                  <a:moveTo>
                    <a:pt x="0" y="4806"/>
                  </a:moveTo>
                  <a:lnTo>
                    <a:pt x="17051" y="0"/>
                  </a:lnTo>
                  <a:lnTo>
                    <a:pt x="21600" y="25"/>
                  </a:lnTo>
                  <a:lnTo>
                    <a:pt x="21584" y="9213"/>
                  </a:lnTo>
                  <a:lnTo>
                    <a:pt x="20639" y="21600"/>
                  </a:lnTo>
                  <a:lnTo>
                    <a:pt x="0" y="4806"/>
                  </a:lnTo>
                  <a:close/>
                </a:path>
              </a:pathLst>
            </a:custGeom>
            <a:solidFill>
              <a:srgbClr val="000000">
                <a:alpha val="38947"/>
              </a:srgbClr>
            </a:solidFill>
            <a:ln w="127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2800"/>
            </a:p>
          </p:txBody>
        </p:sp>
        <p:sp>
          <p:nvSpPr>
            <p:cNvPr id="388" name="Shape 388"/>
            <p:cNvSpPr/>
            <p:nvPr/>
          </p:nvSpPr>
          <p:spPr>
            <a:xfrm>
              <a:off x="6747940" y="2835561"/>
              <a:ext cx="3086291" cy="815256"/>
            </a:xfrm>
            <a:prstGeom prst="rect">
              <a:avLst/>
            </a:prstGeom>
            <a:solidFill>
              <a:srgbClr val="53585F">
                <a:alpha val="60770"/>
              </a:srgbClr>
            </a:solidFill>
            <a:ln w="25400" cap="flat">
              <a:noFill/>
              <a:miter lim="400000"/>
            </a:ln>
            <a:effectLst/>
          </p:spPr>
          <p:txBody>
            <a:bodyPr wrap="square" lIns="35719" tIns="35719" rIns="35719" bIns="35719" numCol="1" anchor="ctr">
              <a:noAutofit/>
            </a:bodyPr>
            <a:lstStyle/>
            <a:p>
              <a:pPr>
                <a:defRPr sz="5600">
                  <a:solidFill>
                    <a:srgbClr val="FFFFFF"/>
                  </a:solidFill>
                  <a:effectLst>
                    <a:outerShdw blurRad="38100" dist="12700" dir="5400000" rotWithShape="0">
                      <a:srgbClr val="000000">
                        <a:alpha val="50000"/>
                      </a:srgbClr>
                    </a:outerShdw>
                  </a:effectLst>
                </a:defRPr>
              </a:pPr>
              <a:endParaRPr sz="2800"/>
            </a:p>
          </p:txBody>
        </p:sp>
        <p:pic>
          <p:nvPicPr>
            <p:cNvPr id="389" name="data-transformation.pdf"/>
            <p:cNvPicPr>
              <a:picLocks noChangeAspect="1"/>
            </p:cNvPicPr>
            <p:nvPr/>
          </p:nvPicPr>
          <p:blipFill>
            <a:blip r:embed="rId4">
              <a:extLst/>
            </a:blip>
            <a:srcRect l="66143" t="36499" b="52236"/>
            <a:stretch>
              <a:fillRect/>
            </a:stretch>
          </p:blipFill>
          <p:spPr>
            <a:xfrm>
              <a:off x="7357479" y="3826981"/>
              <a:ext cx="13915859" cy="3577584"/>
            </a:xfrm>
            <a:prstGeom prst="rect">
              <a:avLst/>
            </a:prstGeom>
            <a:ln w="25400" cap="flat">
              <a:solidFill>
                <a:srgbClr val="000000"/>
              </a:solidFill>
              <a:prstDash val="solid"/>
              <a:miter lim="400000"/>
            </a:ln>
            <a:effectLst/>
          </p:spPr>
        </p:pic>
      </p:grpSp>
      <p:sp>
        <p:nvSpPr>
          <p:cNvPr id="3" name="Slide Number Placeholder 2"/>
          <p:cNvSpPr>
            <a:spLocks noGrp="1"/>
          </p:cNvSpPr>
          <p:nvPr>
            <p:ph type="sldNum" sz="quarter" idx="2"/>
          </p:nvPr>
        </p:nvSpPr>
        <p:spPr/>
        <p:txBody>
          <a:bodyPr/>
          <a:lstStyle/>
          <a:p>
            <a:fld id="{86CB4B4D-7CA3-9044-876B-883B54F8677D}" type="slidenum">
              <a:rPr lang="en-US" smtClean="0"/>
              <a:t>21</a:t>
            </a:fld>
            <a:endParaRPr lang="en-US"/>
          </a:p>
        </p:txBody>
      </p:sp>
    </p:spTree>
    <p:extLst>
      <p:ext uri="{BB962C8B-B14F-4D97-AF65-F5344CB8AC3E}">
        <p14:creationId xmlns:p14="http://schemas.microsoft.com/office/powerpoint/2010/main" val="2784755250"/>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dirty="0"/>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5400" dirty="0">
                <a:solidFill>
                  <a:srgbClr val="005493"/>
                </a:solidFill>
                <a:sym typeface="Arial"/>
              </a:rPr>
              <a:t>Your Turn 2</a:t>
            </a:r>
          </a:p>
        </p:txBody>
      </p:sp>
      <p:sp>
        <p:nvSpPr>
          <p:cNvPr id="6" name="Google Shape;218;p24"/>
          <p:cNvSpPr txBox="1"/>
          <p:nvPr/>
        </p:nvSpPr>
        <p:spPr>
          <a:xfrm>
            <a:off x="906180" y="1859498"/>
            <a:ext cx="10219020" cy="1323482"/>
          </a:xfrm>
          <a:prstGeom prst="rect">
            <a:avLst/>
          </a:prstGeom>
          <a:noFill/>
          <a:ln>
            <a:noFill/>
          </a:ln>
        </p:spPr>
        <p:txBody>
          <a:bodyPr spcFirstLastPara="1" wrap="square" lIns="0" tIns="6455" rIns="0" bIns="0" anchor="t" anchorCtr="0">
            <a:noAutofit/>
          </a:bodyPr>
          <a:lstStyle/>
          <a:p>
            <a:pPr marL="521153" indent="-514350">
              <a:buClr>
                <a:schemeClr val="accent1">
                  <a:lumMod val="75000"/>
                </a:schemeClr>
              </a:buClr>
              <a:buFont typeface="Arial" panose="020B0604020202020204" pitchFamily="34" charset="0"/>
              <a:buChar char="•"/>
            </a:pPr>
            <a:r>
              <a:rPr lang="en-US" sz="3200" dirty="0" smtClean="0">
                <a:solidFill>
                  <a:srgbClr val="005493"/>
                </a:solidFill>
                <a:latin typeface="Calibri"/>
                <a:ea typeface="Calibri"/>
                <a:cs typeface="Calibri"/>
                <a:sym typeface="Calibri"/>
              </a:rPr>
              <a:t>Alter the code to select just the </a:t>
            </a:r>
            <a:r>
              <a:rPr lang="en-US" sz="3200" dirty="0" err="1" smtClean="0">
                <a:solidFill>
                  <a:srgbClr val="005493"/>
                </a:solidFill>
                <a:latin typeface="Consolas" panose="020B0609020204030204" pitchFamily="49" charset="0"/>
              </a:rPr>
              <a:t>first_name</a:t>
            </a:r>
            <a:r>
              <a:rPr lang="en-US" sz="3200" b="1" dirty="0" smtClean="0">
                <a:solidFill>
                  <a:srgbClr val="005493"/>
                </a:solidFill>
              </a:rPr>
              <a:t> </a:t>
            </a:r>
            <a:r>
              <a:rPr lang="en-US" sz="3200" dirty="0" smtClean="0">
                <a:solidFill>
                  <a:srgbClr val="005493"/>
                </a:solidFill>
                <a:latin typeface="Calibri"/>
                <a:ea typeface="Calibri"/>
                <a:cs typeface="Calibri"/>
                <a:sym typeface="Calibri"/>
              </a:rPr>
              <a:t>column from </a:t>
            </a:r>
            <a:r>
              <a:rPr lang="en-US" sz="3200" dirty="0" err="1" smtClean="0">
                <a:solidFill>
                  <a:srgbClr val="005493"/>
                </a:solidFill>
                <a:latin typeface="Consolas" panose="020B0609020204030204" pitchFamily="49" charset="0"/>
                <a:ea typeface="Calibri"/>
                <a:cs typeface="Calibri"/>
                <a:sym typeface="Calibri"/>
              </a:rPr>
              <a:t>covid_testing</a:t>
            </a:r>
            <a:endParaRPr lang="en-US" sz="3200" dirty="0" smtClean="0">
              <a:solidFill>
                <a:srgbClr val="005493"/>
              </a:solidFill>
              <a:latin typeface="Consolas" panose="020B0609020204030204" pitchFamily="49" charset="0"/>
              <a:ea typeface="Calibri"/>
              <a:cs typeface="Calibri"/>
              <a:sym typeface="Calibri"/>
            </a:endParaRPr>
          </a:p>
          <a:p>
            <a:pPr marL="521153" indent="-514350">
              <a:buClr>
                <a:schemeClr val="accent1">
                  <a:lumMod val="75000"/>
                </a:schemeClr>
              </a:buClr>
              <a:buFont typeface="Arial" panose="020B0604020202020204" pitchFamily="34" charset="0"/>
              <a:buChar char="•"/>
            </a:pPr>
            <a:endParaRPr lang="en-US" sz="3200" dirty="0" smtClean="0">
              <a:solidFill>
                <a:srgbClr val="005493"/>
              </a:solidFill>
              <a:latin typeface="Calibri"/>
              <a:ea typeface="Calibri"/>
              <a:cs typeface="Calibri"/>
              <a:sym typeface="Calibri"/>
            </a:endParaRPr>
          </a:p>
          <a:p>
            <a:pPr marL="521153" indent="-514350">
              <a:buClr>
                <a:schemeClr val="accent1">
                  <a:lumMod val="75000"/>
                </a:schemeClr>
              </a:buClr>
              <a:buFont typeface="Arial" panose="020B0604020202020204" pitchFamily="34" charset="0"/>
              <a:buChar char="•"/>
            </a:pPr>
            <a:r>
              <a:rPr lang="en-US" sz="3200" dirty="0" smtClean="0">
                <a:solidFill>
                  <a:srgbClr val="005493"/>
                </a:solidFill>
                <a:latin typeface="Calibri"/>
                <a:ea typeface="Calibri"/>
                <a:cs typeface="Calibri"/>
                <a:sym typeface="Calibri"/>
              </a:rPr>
              <a:t>If you have time, try to remove the </a:t>
            </a:r>
            <a:r>
              <a:rPr lang="en-US" sz="3200" dirty="0" err="1" smtClean="0">
                <a:solidFill>
                  <a:srgbClr val="005493"/>
                </a:solidFill>
                <a:latin typeface="Consolas" panose="020B0609020204030204" pitchFamily="49" charset="0"/>
              </a:rPr>
              <a:t>first_name</a:t>
            </a:r>
            <a:r>
              <a:rPr lang="en-US" sz="3200" dirty="0" smtClean="0">
                <a:solidFill>
                  <a:srgbClr val="005493"/>
                </a:solidFill>
                <a:latin typeface="Calibri"/>
                <a:ea typeface="Calibri"/>
                <a:cs typeface="Calibri"/>
                <a:sym typeface="Calibri"/>
              </a:rPr>
              <a:t> column</a:t>
            </a:r>
          </a:p>
          <a:p>
            <a:pPr marL="6803">
              <a:buClr>
                <a:schemeClr val="accent1">
                  <a:lumMod val="75000"/>
                </a:schemeClr>
              </a:buClr>
            </a:pPr>
            <a:endParaRPr sz="3200" dirty="0" smtClean="0">
              <a:latin typeface="Calibri"/>
              <a:ea typeface="Calibri"/>
              <a:cs typeface="Calibri"/>
              <a:sym typeface="Calibri"/>
            </a:endParaRPr>
          </a:p>
        </p:txBody>
      </p:sp>
      <p:sp>
        <p:nvSpPr>
          <p:cNvPr id="8" name="Rectangle 7"/>
          <p:cNvSpPr/>
          <p:nvPr/>
        </p:nvSpPr>
        <p:spPr>
          <a:xfrm>
            <a:off x="-235885" y="4598577"/>
            <a:ext cx="12503150" cy="584775"/>
          </a:xfrm>
          <a:prstGeom prst="rect">
            <a:avLst/>
          </a:prstGeom>
        </p:spPr>
        <p:txBody>
          <a:bodyPr wrap="square">
            <a:spAutoFit/>
          </a:bodyPr>
          <a:lstStyle/>
          <a:p>
            <a:pPr marL="6803" lvl="0" algn="ctr">
              <a:spcBef>
                <a:spcPts val="2737"/>
              </a:spcBef>
              <a:buClr>
                <a:srgbClr val="4F81BD"/>
              </a:buClr>
            </a:pPr>
            <a:r>
              <a:rPr lang="en-US" sz="3200" dirty="0">
                <a:solidFill>
                  <a:srgbClr val="4F81BD">
                    <a:lumMod val="75000"/>
                  </a:srgbClr>
                </a:solidFill>
                <a:latin typeface="Consolas" panose="020B0609020204030204" pitchFamily="49" charset="0"/>
                <a:ea typeface="Courier New"/>
                <a:cs typeface="Consolas" panose="020B0609020204030204" pitchFamily="49" charset="0"/>
                <a:sym typeface="Courier New"/>
              </a:rPr>
              <a:t>covid_testing_2 &lt;- select(</a:t>
            </a:r>
            <a:r>
              <a:rPr lang="en-US" sz="3200" dirty="0" err="1">
                <a:solidFill>
                  <a:srgbClr val="4F81BD">
                    <a:lumMod val="75000"/>
                  </a:srgbClr>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4F81BD">
                    <a:lumMod val="75000"/>
                  </a:srgbClr>
                </a:solidFill>
                <a:latin typeface="Consolas" panose="020B0609020204030204" pitchFamily="49" charset="0"/>
                <a:ea typeface="Courier New"/>
                <a:cs typeface="Consolas" panose="020B0609020204030204" pitchFamily="49" charset="0"/>
                <a:sym typeface="Courier New"/>
              </a:rPr>
              <a:t>, </a:t>
            </a:r>
            <a:r>
              <a:rPr lang="en-US" sz="3200" dirty="0" smtClean="0">
                <a:solidFill>
                  <a:srgbClr val="4F81BD">
                    <a:lumMod val="75000"/>
                  </a:srgbClr>
                </a:solidFill>
                <a:latin typeface="Consolas" panose="020B0609020204030204" pitchFamily="49" charset="0"/>
                <a:ea typeface="Courier New"/>
                <a:cs typeface="Consolas" panose="020B0609020204030204" pitchFamily="49" charset="0"/>
                <a:sym typeface="Courier New"/>
              </a:rPr>
              <a:t>_____)</a:t>
            </a:r>
            <a:endParaRPr lang="en-US" sz="3200" dirty="0">
              <a:solidFill>
                <a:srgbClr val="4F81BD">
                  <a:lumMod val="75000"/>
                </a:srgbClr>
              </a:solidFill>
              <a:latin typeface="Consolas" panose="020B0609020204030204" pitchFamily="49" charset="0"/>
              <a:ea typeface="Courier New"/>
              <a:cs typeface="Consolas" panose="020B0609020204030204" pitchFamily="49" charset="0"/>
              <a:sym typeface="Courier New"/>
            </a:endParaRPr>
          </a:p>
        </p:txBody>
      </p:sp>
      <p:sp>
        <p:nvSpPr>
          <p:cNvPr id="7" name="Slide Number Placeholder 6"/>
          <p:cNvSpPr>
            <a:spLocks noGrp="1"/>
          </p:cNvSpPr>
          <p:nvPr>
            <p:ph type="sldNum" sz="quarter" idx="12"/>
          </p:nvPr>
        </p:nvSpPr>
        <p:spPr>
          <a:xfrm>
            <a:off x="11686853" y="6377940"/>
            <a:ext cx="328773" cy="382455"/>
          </a:xfrm>
        </p:spPr>
        <p:txBody>
          <a:bodyPr/>
          <a:lstStyle/>
          <a:p>
            <a:fld id="{E7EBC154-6848-214C-B925-399887F0DE31}" type="slidenum">
              <a:rPr lang="en-US" smtClean="0">
                <a:solidFill>
                  <a:prstClr val="black">
                    <a:lumMod val="95000"/>
                    <a:lumOff val="5000"/>
                  </a:prstClr>
                </a:solidFill>
              </a:rPr>
              <a:pPr/>
              <a:t>22</a:t>
            </a:fld>
            <a:endParaRPr lang="en-US" dirty="0">
              <a:solidFill>
                <a:prstClr val="black">
                  <a:lumMod val="95000"/>
                  <a:lumOff val="5000"/>
                </a:prstClr>
              </a:solidFill>
            </a:endParaRPr>
          </a:p>
        </p:txBody>
      </p:sp>
    </p:spTree>
    <p:extLst>
      <p:ext uri="{BB962C8B-B14F-4D97-AF65-F5344CB8AC3E}">
        <p14:creationId xmlns:p14="http://schemas.microsoft.com/office/powerpoint/2010/main" val="34098661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4557829" y="2519421"/>
            <a:ext cx="2897036" cy="1539482"/>
          </a:xfrm>
          <a:prstGeom prst="rect">
            <a:avLst/>
          </a:prstGeom>
          <a:noFill/>
          <a:ln>
            <a:noFill/>
          </a:ln>
        </p:spPr>
        <p:txBody>
          <a:bodyPr spcFirstLastPara="1" wrap="square" lIns="0" tIns="9522" rIns="0" bIns="0" anchor="t" anchorCtr="0">
            <a:noAutofit/>
          </a:bodyPr>
          <a:lstStyle/>
          <a:p>
            <a:pPr marL="6803"/>
            <a:r>
              <a:rPr lang="en-US" sz="8812">
                <a:solidFill>
                  <a:srgbClr val="F0F0F0"/>
                </a:solidFill>
              </a:rPr>
              <a:t>filter()</a:t>
            </a:r>
            <a:endParaRPr sz="8812"/>
          </a:p>
        </p:txBody>
      </p:sp>
      <p:sp>
        <p:nvSpPr>
          <p:cNvPr id="2" name="Slide Number Placeholder 1"/>
          <p:cNvSpPr>
            <a:spLocks noGrp="1"/>
          </p:cNvSpPr>
          <p:nvPr>
            <p:ph type="sldNum" idx="12"/>
          </p:nvPr>
        </p:nvSpPr>
        <p:spPr/>
        <p:txBody>
          <a:bodyPr/>
          <a:lstStyle/>
          <a:p>
            <a:fld id="{00000000-1234-1234-1234-123412341234}" type="slidenum">
              <a:rPr lang="en-US" smtClean="0"/>
              <a:pPr/>
              <a:t>23</a:t>
            </a:fld>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154" name="Google Shape;154;p18"/>
          <p:cNvGraphicFramePr/>
          <p:nvPr>
            <p:extLst>
              <p:ext uri="{D42A27DB-BD31-4B8C-83A1-F6EECF244321}">
                <p14:modId xmlns:p14="http://schemas.microsoft.com/office/powerpoint/2010/main" val="1466582155"/>
              </p:ext>
            </p:extLst>
          </p:nvPr>
        </p:nvGraphicFramePr>
        <p:xfrm>
          <a:off x="1064973" y="2557823"/>
          <a:ext cx="4019961" cy="3296832"/>
        </p:xfrm>
        <a:graphic>
          <a:graphicData uri="http://schemas.openxmlformats.org/drawingml/2006/table">
            <a:tbl>
              <a:tblPr firstRow="1" bandRow="1">
                <a:noFill/>
                <a:tableStyleId>{809C1C93-8995-4D9E-87C8-A8817AF97DB9}</a:tableStyleId>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2609096545"/>
              </p:ext>
            </p:extLst>
          </p:nvPr>
        </p:nvGraphicFramePr>
        <p:xfrm>
          <a:off x="7283202" y="2847899"/>
          <a:ext cx="4019961" cy="1358340"/>
        </p:xfrm>
        <a:graphic>
          <a:graphicData uri="http://schemas.openxmlformats.org/drawingml/2006/table">
            <a:tbl>
              <a:tblPr firstRow="1" bandRow="1">
                <a:noFill/>
                <a:tableStyleId>{809C1C93-8995-4D9E-87C8-A8817AF97DB9}</a:tableStyleId>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5278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5143765" y="684400"/>
            <a:ext cx="190447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filter()</a:t>
            </a:r>
            <a:endParaRPr dirty="0"/>
          </a:p>
        </p:txBody>
      </p:sp>
      <p:sp>
        <p:nvSpPr>
          <p:cNvPr id="16"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a:t>
            </a:r>
            <a:r>
              <a:rPr lang="en-US" sz="2800" dirty="0" smtClean="0">
                <a:latin typeface="+mj-lt"/>
                <a:ea typeface="Calibri"/>
                <a:cs typeface="Calibri"/>
                <a:sym typeface="Calibri"/>
              </a:rPr>
              <a:t>criteria</a:t>
            </a:r>
            <a:endParaRPr sz="2800" dirty="0">
              <a:latin typeface="+mj-lt"/>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idx="12"/>
          </p:nvPr>
        </p:nvSpPr>
        <p:spPr/>
        <p:txBody>
          <a:bodyPr/>
          <a:lstStyle/>
          <a:p>
            <a:fld id="{00000000-1234-1234-1234-123412341234}" type="slidenum">
              <a:rPr lang="en-US" smtClean="0"/>
              <a:pPr/>
              <a:t>24</a:t>
            </a:fld>
            <a:endParaRPr lang="en-US"/>
          </a:p>
        </p:txBody>
      </p:sp>
      <p:grpSp>
        <p:nvGrpSpPr>
          <p:cNvPr id="9" name="Group 8"/>
          <p:cNvGrpSpPr/>
          <p:nvPr/>
        </p:nvGrpSpPr>
        <p:grpSpPr>
          <a:xfrm>
            <a:off x="7155636" y="4907214"/>
            <a:ext cx="3329484" cy="1586106"/>
            <a:chOff x="6009784" y="4089073"/>
            <a:chExt cx="2928396" cy="2552214"/>
          </a:xfrm>
        </p:grpSpPr>
        <p:sp>
          <p:nvSpPr>
            <p:cNvPr id="10"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smtClean="0">
                  <a:solidFill>
                    <a:srgbClr val="FFFFFF"/>
                  </a:solidFill>
                  <a:latin typeface="Trebuchet MS"/>
                  <a:ea typeface="Trebuchet MS"/>
                  <a:cs typeface="Trebuchet MS"/>
                  <a:sym typeface="Trebuchet MS"/>
                </a:rPr>
                <a:t>  </a:t>
              </a:r>
              <a:r>
                <a:rPr lang="en-US" sz="2062" dirty="0" smtClean="0">
                  <a:solidFill>
                    <a:srgbClr val="FFFFFF"/>
                  </a:solidFill>
                  <a:latin typeface="Trebuchet MS"/>
                  <a:ea typeface="Trebuchet MS"/>
                  <a:cs typeface="Trebuchet MS"/>
                  <a:sym typeface="Trebuchet MS"/>
                </a:rPr>
                <a:t>Number of rows</a:t>
              </a:r>
            </a:p>
            <a:p>
              <a:pPr marL="8164">
                <a:lnSpc>
                  <a:spcPct val="116753"/>
                </a:lnSpc>
              </a:pPr>
              <a:r>
                <a:rPr lang="en-US" sz="2400" b="1" dirty="0" smtClean="0">
                  <a:solidFill>
                    <a:srgbClr val="FFFFFF"/>
                  </a:solidFill>
                  <a:latin typeface="Verdana" panose="020B0604030504040204" pitchFamily="34" charset="0"/>
                  <a:ea typeface="Verdana" panose="020B0604030504040204" pitchFamily="34" charset="0"/>
                  <a:cs typeface="Calibri"/>
                  <a:sym typeface="Trebuchet MS"/>
                </a:rPr>
                <a:t>=</a:t>
              </a:r>
              <a:r>
                <a:rPr lang="en-US" sz="2062" dirty="0" smtClean="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40449759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400816" y="359699"/>
            <a:ext cx="5290797" cy="777536"/>
          </a:xfrm>
          <a:prstGeom prst="rect">
            <a:avLst/>
          </a:prstGeom>
          <a:noFill/>
          <a:ln>
            <a:noFill/>
          </a:ln>
        </p:spPr>
        <p:txBody>
          <a:bodyPr spcFirstLastPara="1" wrap="square" lIns="0" tIns="6455" rIns="0" bIns="0" anchor="t" anchorCtr="0">
            <a:noAutofit/>
          </a:bodyPr>
          <a:lstStyle/>
          <a:p>
            <a:pPr marL="6803"/>
            <a:r>
              <a:rPr lang="en-US" sz="5400" dirty="0" smtClean="0">
                <a:solidFill>
                  <a:srgbClr val="000000"/>
                </a:solidFill>
                <a:latin typeface="+mj-lt"/>
              </a:rPr>
              <a:t>Common </a:t>
            </a:r>
            <a:r>
              <a:rPr lang="en-US" sz="5400" dirty="0">
                <a:solidFill>
                  <a:srgbClr val="000000"/>
                </a:solidFill>
                <a:latin typeface="+mj-lt"/>
              </a:rPr>
              <a:t>syntax</a:t>
            </a:r>
            <a:endParaRPr sz="5400" dirty="0">
              <a:latin typeface="+mj-lt"/>
            </a:endParaRPr>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2800" dirty="0">
                <a:latin typeface="+mj-lt"/>
                <a:ea typeface="Calibri"/>
                <a:cs typeface="Calibri"/>
                <a:sym typeface="Calibri"/>
              </a:rPr>
              <a:t>Each function takes a data </a:t>
            </a:r>
            <a:r>
              <a:rPr lang="en-US" sz="2800" dirty="0" smtClean="0">
                <a:latin typeface="+mj-lt"/>
                <a:ea typeface="Calibri"/>
                <a:cs typeface="Calibri"/>
                <a:sym typeface="Calibri"/>
              </a:rPr>
              <a:t>frame as </a:t>
            </a:r>
            <a:r>
              <a:rPr lang="en-US" sz="2800" dirty="0">
                <a:latin typeface="+mj-lt"/>
                <a:ea typeface="Calibri"/>
                <a:cs typeface="Calibri"/>
                <a:sym typeface="Calibri"/>
              </a:rPr>
              <a:t>its first argument and  returns a data </a:t>
            </a:r>
            <a:r>
              <a:rPr lang="en-US" sz="2800" dirty="0" smtClean="0">
                <a:latin typeface="+mj-lt"/>
                <a:ea typeface="Calibri"/>
                <a:cs typeface="Calibri"/>
                <a:sym typeface="Calibri"/>
              </a:rPr>
              <a:t>frame as its output.</a:t>
            </a:r>
            <a:endParaRPr sz="2800" dirty="0">
              <a:latin typeface="+mj-lt"/>
              <a:ea typeface="Calibri"/>
              <a:cs typeface="Calibri"/>
              <a:sym typeface="Calibri"/>
            </a:endParaRPr>
          </a:p>
        </p:txBody>
      </p:sp>
      <p:grpSp>
        <p:nvGrpSpPr>
          <p:cNvPr id="5" name="Group 4"/>
          <p:cNvGrpSpPr/>
          <p:nvPr/>
        </p:nvGrpSpPr>
        <p:grpSpPr>
          <a:xfrm>
            <a:off x="6156811" y="3458139"/>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latin typeface="+mj-lt"/>
              </a:endParaRPr>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smtClean="0">
                  <a:solidFill>
                    <a:srgbClr val="FFFFFF"/>
                  </a:solidFill>
                  <a:latin typeface="+mj-lt"/>
                  <a:ea typeface="Trebuchet MS"/>
                  <a:cs typeface="Trebuchet MS"/>
                  <a:sym typeface="Trebuchet MS"/>
                </a:rPr>
                <a:t>specific  </a:t>
              </a:r>
              <a:r>
                <a:rPr lang="en-US" sz="2800" b="1" dirty="0">
                  <a:solidFill>
                    <a:srgbClr val="FFFFFF"/>
                  </a:solidFill>
                  <a:latin typeface="+mj-lt"/>
                  <a:ea typeface="Trebuchet MS"/>
                  <a:cs typeface="Trebuchet MS"/>
                  <a:sym typeface="Trebuchet MS"/>
                </a:rPr>
                <a:t>arguments</a:t>
              </a:r>
              <a:endParaRPr sz="2800" dirty="0">
                <a:latin typeface="+mj-lt"/>
                <a:ea typeface="Trebuchet MS"/>
                <a:cs typeface="Trebuchet MS"/>
                <a:sym typeface="Trebuchet MS"/>
              </a:endParaRPr>
            </a:p>
          </p:txBody>
        </p:sp>
      </p:grpSp>
      <p:grpSp>
        <p:nvGrpSpPr>
          <p:cNvPr id="4" name="Group 3"/>
          <p:cNvGrpSpPr/>
          <p:nvPr/>
        </p:nvGrpSpPr>
        <p:grpSpPr>
          <a:xfrm>
            <a:off x="4832091" y="3435235"/>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latin typeface="+mj-lt"/>
              </a:endParaRPr>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a:t>
              </a:r>
              <a:r>
                <a:rPr lang="en-US" sz="2800" b="1" dirty="0" smtClean="0">
                  <a:solidFill>
                    <a:srgbClr val="FFFFFF"/>
                  </a:solidFill>
                  <a:latin typeface="+mj-lt"/>
                  <a:ea typeface="Trebuchet MS"/>
                  <a:cs typeface="Trebuchet MS"/>
                  <a:sym typeface="Trebuchet MS"/>
                </a:rPr>
                <a:t>to transform</a:t>
              </a:r>
              <a:endParaRPr sz="2800" dirty="0">
                <a:latin typeface="+mj-lt"/>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latin typeface="+mj-lt"/>
              </a:endParaRPr>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grpSp>
      <p:sp>
        <p:nvSpPr>
          <p:cNvPr id="3" name="Rectangle 2"/>
          <p:cNvSpPr/>
          <p:nvPr/>
        </p:nvSpPr>
        <p:spPr>
          <a:xfrm>
            <a:off x="2134955" y="2883850"/>
            <a:ext cx="4627229" cy="584775"/>
          </a:xfrm>
          <a:prstGeom prst="rect">
            <a:avLst/>
          </a:prstGeom>
        </p:spPr>
        <p:txBody>
          <a:bodyPr wrap="none">
            <a:spAutoFit/>
          </a:bodyPr>
          <a:lstStyle/>
          <a:p>
            <a:pPr marL="146953" lvl="0">
              <a:spcBef>
                <a:spcPts val="2126"/>
              </a:spcBef>
            </a:pPr>
            <a:r>
              <a:rPr lang="en-US" sz="3200" dirty="0" smtClean="0">
                <a:latin typeface="Consolas" panose="020B0609020204030204" pitchFamily="49" charset="0"/>
                <a:ea typeface="Courier New"/>
                <a:cs typeface="Consolas" panose="020B0609020204030204" pitchFamily="49" charset="0"/>
                <a:sym typeface="Courier New"/>
              </a:rPr>
              <a:t>function(</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Slide Number Placeholder 5"/>
          <p:cNvSpPr>
            <a:spLocks noGrp="1"/>
          </p:cNvSpPr>
          <p:nvPr>
            <p:ph type="sldNum" idx="12"/>
          </p:nvPr>
        </p:nvSpPr>
        <p:spPr/>
        <p:txBody>
          <a:bodyPr/>
          <a:lstStyle/>
          <a:p>
            <a:fld id="{00000000-1234-1234-1234-123412341234}" type="slidenum">
              <a:rPr lang="en-US" smtClean="0"/>
              <a:pPr/>
              <a:t>25</a:t>
            </a:fld>
            <a:endParaRPr lang="en-US"/>
          </a:p>
        </p:txBody>
      </p:sp>
    </p:spTree>
    <p:extLst>
      <p:ext uri="{BB962C8B-B14F-4D97-AF65-F5344CB8AC3E}">
        <p14:creationId xmlns:p14="http://schemas.microsoft.com/office/powerpoint/2010/main" val="687966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027064"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filter(</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0365C0"/>
                </a:solidFill>
                <a:latin typeface="Consolas" panose="020B0609020204030204" pitchFamily="49" charset="0"/>
                <a:ea typeface="Courier New"/>
                <a:cs typeface="Consolas" panose="020B0609020204030204" pitchFamily="49" charset="0"/>
                <a:sym typeface="Courier New"/>
              </a:rPr>
              <a:t>,</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a:t>
            </a:r>
            <a:r>
              <a:rPr lang="en-US" sz="2800" b="1" dirty="0" smtClean="0">
                <a:solidFill>
                  <a:srgbClr val="FFFFFF"/>
                </a:solidFill>
                <a:latin typeface="+mj-lt"/>
                <a:ea typeface="Trebuchet MS"/>
                <a:cs typeface="Trebuchet MS"/>
                <a:sym typeface="Trebuchet MS"/>
              </a:rPr>
              <a:t>to transform</a:t>
            </a:r>
            <a:endParaRPr sz="2800" dirty="0">
              <a:latin typeface="+mj-lt"/>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smtClean="0">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a:t>
            </a:r>
            <a:r>
              <a:rPr lang="en-US" sz="2800" dirty="0" smtClean="0">
                <a:latin typeface="+mj-lt"/>
                <a:ea typeface="Calibri"/>
                <a:cs typeface="Calibri"/>
                <a:sym typeface="Calibri"/>
              </a:rPr>
              <a:t>criteria</a:t>
            </a:r>
            <a:endParaRPr sz="2800" dirty="0">
              <a:latin typeface="+mj-lt"/>
              <a:ea typeface="Calibri"/>
              <a:cs typeface="Calibri"/>
              <a:sym typeface="Calibri"/>
            </a:endParaRPr>
          </a:p>
        </p:txBody>
      </p:sp>
      <p:sp>
        <p:nvSpPr>
          <p:cNvPr id="3" name="Slide Number Placeholder 2"/>
          <p:cNvSpPr>
            <a:spLocks noGrp="1"/>
          </p:cNvSpPr>
          <p:nvPr>
            <p:ph type="sldNum" idx="12"/>
          </p:nvPr>
        </p:nvSpPr>
        <p:spPr/>
        <p:txBody>
          <a:bodyPr/>
          <a:lstStyle/>
          <a:p>
            <a:fld id="{00000000-1234-1234-1234-123412341234}" type="slidenum">
              <a:rPr lang="en-US" smtClean="0"/>
              <a:pPr/>
              <a:t>26</a:t>
            </a:fld>
            <a:endParaRPr lang="en-US"/>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extLst>
                <p:ext uri="{D42A27DB-BD31-4B8C-83A1-F6EECF244321}">
                  <p14:modId xmlns:p14="http://schemas.microsoft.com/office/powerpoint/2010/main" val="3762702151"/>
                </p:ext>
              </p:extLst>
            </p:nvPr>
          </p:nvGraphicFramePr>
          <p:xfrm>
            <a:off x="2119507" y="3332057"/>
            <a:ext cx="2763514" cy="3510011"/>
          </p:xfrm>
          <a:graphic>
            <a:graphicData uri="http://schemas.openxmlformats.org/drawingml/2006/table">
              <a:tbl>
                <a:tblPr firstRow="1" bandRow="1">
                  <a:noFill/>
                  <a:tableStyleId>{809C1C93-8995-4D9E-87C8-A8817AF97DB9}</a:tableStyleId>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smtClean="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smtClean="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smtClean="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smtClean="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smtClean="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smtClean="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extLst>
                <p:ext uri="{D42A27DB-BD31-4B8C-83A1-F6EECF244321}">
                  <p14:modId xmlns:p14="http://schemas.microsoft.com/office/powerpoint/2010/main" val="2099745212"/>
                </p:ext>
              </p:extLst>
            </p:nvPr>
          </p:nvGraphicFramePr>
          <p:xfrm>
            <a:off x="7555398" y="3993070"/>
            <a:ext cx="2592966" cy="1748376"/>
          </p:xfrm>
          <a:graphic>
            <a:graphicData uri="http://schemas.openxmlformats.org/drawingml/2006/table">
              <a:tbl>
                <a:tblPr firstRow="1" bandRow="1">
                  <a:noFill/>
                  <a:tableStyleId>{809C1C93-8995-4D9E-87C8-A8817AF97DB9}</a:tableStyleId>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773556"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filter(</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lumMod val="75000"/>
                  </a:schemeClr>
                </a:solidFill>
                <a:latin typeface="Consolas" panose="020B0609020204030204" pitchFamily="49" charset="0"/>
                <a:ea typeface="Courier New"/>
                <a:cs typeface="Consolas" panose="020B0609020204030204" pitchFamily="49" charset="0"/>
                <a:sym typeface="Courier New"/>
              </a:rPr>
              <a:t>column_name</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FF0000"/>
                </a:solidFill>
                <a:latin typeface="Consolas" panose="020B0609020204030204" pitchFamily="49" charset="0"/>
                <a:ea typeface="Courier New"/>
                <a:cs typeface="Consolas" panose="020B0609020204030204" pitchFamily="49" charset="0"/>
                <a:sym typeface="Courier New"/>
              </a:rPr>
              <a:t>==</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7030A0"/>
                </a:solidFill>
                <a:latin typeface="Consolas" panose="020B0609020204030204" pitchFamily="49" charset="0"/>
                <a:ea typeface="Courier New"/>
                <a:cs typeface="Consolas" panose="020B0609020204030204" pitchFamily="49" charset="0"/>
                <a:sym typeface="Courier New"/>
              </a:rPr>
              <a:t>criteria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297" name="Google Shape;297;p32"/>
          <p:cNvSpPr/>
          <p:nvPr/>
        </p:nvSpPr>
        <p:spPr>
          <a:xfrm>
            <a:off x="7403725" y="3026799"/>
            <a:ext cx="4682084" cy="2132694"/>
          </a:xfrm>
          <a:custGeom>
            <a:avLst/>
            <a:gdLst>
              <a:gd name="connsiteX0" fmla="*/ 0 w 4682084"/>
              <a:gd name="connsiteY0" fmla="*/ 273318 h 1639878"/>
              <a:gd name="connsiteX1" fmla="*/ 273318 w 4682084"/>
              <a:gd name="connsiteY1" fmla="*/ 0 h 1639878"/>
              <a:gd name="connsiteX2" fmla="*/ 780347 w 4682084"/>
              <a:gd name="connsiteY2" fmla="*/ 0 h 1639878"/>
              <a:gd name="connsiteX3" fmla="*/ 880606 w 4682084"/>
              <a:gd name="connsiteY3" fmla="*/ -492816 h 1639878"/>
              <a:gd name="connsiteX4" fmla="*/ 1950868 w 4682084"/>
              <a:gd name="connsiteY4" fmla="*/ 0 h 1639878"/>
              <a:gd name="connsiteX5" fmla="*/ 4408766 w 4682084"/>
              <a:gd name="connsiteY5" fmla="*/ 0 h 1639878"/>
              <a:gd name="connsiteX6" fmla="*/ 4682084 w 4682084"/>
              <a:gd name="connsiteY6" fmla="*/ 273318 h 1639878"/>
              <a:gd name="connsiteX7" fmla="*/ 4682084 w 4682084"/>
              <a:gd name="connsiteY7" fmla="*/ 273313 h 1639878"/>
              <a:gd name="connsiteX8" fmla="*/ 4682084 w 4682084"/>
              <a:gd name="connsiteY8" fmla="*/ 273313 h 1639878"/>
              <a:gd name="connsiteX9" fmla="*/ 4682084 w 4682084"/>
              <a:gd name="connsiteY9" fmla="*/ 683283 h 1639878"/>
              <a:gd name="connsiteX10" fmla="*/ 4682084 w 4682084"/>
              <a:gd name="connsiteY10" fmla="*/ 1366560 h 1639878"/>
              <a:gd name="connsiteX11" fmla="*/ 4408766 w 4682084"/>
              <a:gd name="connsiteY11" fmla="*/ 1639878 h 1639878"/>
              <a:gd name="connsiteX12" fmla="*/ 1950868 w 4682084"/>
              <a:gd name="connsiteY12" fmla="*/ 1639878 h 1639878"/>
              <a:gd name="connsiteX13" fmla="*/ 780347 w 4682084"/>
              <a:gd name="connsiteY13" fmla="*/ 1639878 h 1639878"/>
              <a:gd name="connsiteX14" fmla="*/ 780347 w 4682084"/>
              <a:gd name="connsiteY14" fmla="*/ 1639878 h 1639878"/>
              <a:gd name="connsiteX15" fmla="*/ 273318 w 4682084"/>
              <a:gd name="connsiteY15" fmla="*/ 1639878 h 1639878"/>
              <a:gd name="connsiteX16" fmla="*/ 0 w 4682084"/>
              <a:gd name="connsiteY16" fmla="*/ 1366560 h 1639878"/>
              <a:gd name="connsiteX17" fmla="*/ 0 w 4682084"/>
              <a:gd name="connsiteY17" fmla="*/ 683283 h 1639878"/>
              <a:gd name="connsiteX18" fmla="*/ 0 w 4682084"/>
              <a:gd name="connsiteY18" fmla="*/ 273313 h 1639878"/>
              <a:gd name="connsiteX19" fmla="*/ 0 w 4682084"/>
              <a:gd name="connsiteY19" fmla="*/ 273313 h 1639878"/>
              <a:gd name="connsiteX20" fmla="*/ 0 w 4682084"/>
              <a:gd name="connsiteY20" fmla="*/ 273318 h 1639878"/>
              <a:gd name="connsiteX0" fmla="*/ 0 w 4682084"/>
              <a:gd name="connsiteY0" fmla="*/ 766134 h 2132694"/>
              <a:gd name="connsiteX1" fmla="*/ 273318 w 4682084"/>
              <a:gd name="connsiteY1" fmla="*/ 492816 h 2132694"/>
              <a:gd name="connsiteX2" fmla="*/ 1352841 w 4682084"/>
              <a:gd name="connsiteY2" fmla="*/ 492816 h 2132694"/>
              <a:gd name="connsiteX3" fmla="*/ 880606 w 4682084"/>
              <a:gd name="connsiteY3" fmla="*/ 0 h 2132694"/>
              <a:gd name="connsiteX4" fmla="*/ 1950868 w 4682084"/>
              <a:gd name="connsiteY4" fmla="*/ 492816 h 2132694"/>
              <a:gd name="connsiteX5" fmla="*/ 4408766 w 4682084"/>
              <a:gd name="connsiteY5" fmla="*/ 492816 h 2132694"/>
              <a:gd name="connsiteX6" fmla="*/ 4682084 w 4682084"/>
              <a:gd name="connsiteY6" fmla="*/ 766134 h 2132694"/>
              <a:gd name="connsiteX7" fmla="*/ 4682084 w 4682084"/>
              <a:gd name="connsiteY7" fmla="*/ 766129 h 2132694"/>
              <a:gd name="connsiteX8" fmla="*/ 4682084 w 4682084"/>
              <a:gd name="connsiteY8" fmla="*/ 766129 h 2132694"/>
              <a:gd name="connsiteX9" fmla="*/ 4682084 w 4682084"/>
              <a:gd name="connsiteY9" fmla="*/ 1176099 h 2132694"/>
              <a:gd name="connsiteX10" fmla="*/ 4682084 w 4682084"/>
              <a:gd name="connsiteY10" fmla="*/ 1859376 h 2132694"/>
              <a:gd name="connsiteX11" fmla="*/ 4408766 w 4682084"/>
              <a:gd name="connsiteY11" fmla="*/ 2132694 h 2132694"/>
              <a:gd name="connsiteX12" fmla="*/ 1950868 w 4682084"/>
              <a:gd name="connsiteY12" fmla="*/ 2132694 h 2132694"/>
              <a:gd name="connsiteX13" fmla="*/ 780347 w 4682084"/>
              <a:gd name="connsiteY13" fmla="*/ 2132694 h 2132694"/>
              <a:gd name="connsiteX14" fmla="*/ 780347 w 4682084"/>
              <a:gd name="connsiteY14" fmla="*/ 2132694 h 2132694"/>
              <a:gd name="connsiteX15" fmla="*/ 273318 w 4682084"/>
              <a:gd name="connsiteY15" fmla="*/ 2132694 h 2132694"/>
              <a:gd name="connsiteX16" fmla="*/ 0 w 4682084"/>
              <a:gd name="connsiteY16" fmla="*/ 1859376 h 2132694"/>
              <a:gd name="connsiteX17" fmla="*/ 0 w 4682084"/>
              <a:gd name="connsiteY17" fmla="*/ 1176099 h 2132694"/>
              <a:gd name="connsiteX18" fmla="*/ 0 w 4682084"/>
              <a:gd name="connsiteY18" fmla="*/ 766129 h 2132694"/>
              <a:gd name="connsiteX19" fmla="*/ 0 w 4682084"/>
              <a:gd name="connsiteY19" fmla="*/ 766129 h 2132694"/>
              <a:gd name="connsiteX20" fmla="*/ 0 w 4682084"/>
              <a:gd name="connsiteY20" fmla="*/ 766134 h 213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82084" h="2132694">
                <a:moveTo>
                  <a:pt x="0" y="766134"/>
                </a:moveTo>
                <a:cubicBezTo>
                  <a:pt x="0" y="615185"/>
                  <a:pt x="122369" y="492816"/>
                  <a:pt x="273318" y="492816"/>
                </a:cubicBezTo>
                <a:lnTo>
                  <a:pt x="1352841" y="492816"/>
                </a:lnTo>
                <a:lnTo>
                  <a:pt x="880606" y="0"/>
                </a:lnTo>
                <a:lnTo>
                  <a:pt x="1950868" y="492816"/>
                </a:lnTo>
                <a:lnTo>
                  <a:pt x="4408766" y="492816"/>
                </a:lnTo>
                <a:cubicBezTo>
                  <a:pt x="4559715" y="492816"/>
                  <a:pt x="4682084" y="615185"/>
                  <a:pt x="4682084" y="766134"/>
                </a:cubicBezTo>
                <a:lnTo>
                  <a:pt x="4682084" y="766129"/>
                </a:lnTo>
                <a:lnTo>
                  <a:pt x="4682084" y="766129"/>
                </a:lnTo>
                <a:lnTo>
                  <a:pt x="4682084" y="1176099"/>
                </a:lnTo>
                <a:lnTo>
                  <a:pt x="4682084" y="1859376"/>
                </a:lnTo>
                <a:cubicBezTo>
                  <a:pt x="4682084" y="2010325"/>
                  <a:pt x="4559715" y="2132694"/>
                  <a:pt x="4408766" y="2132694"/>
                </a:cubicBezTo>
                <a:lnTo>
                  <a:pt x="1950868" y="2132694"/>
                </a:lnTo>
                <a:lnTo>
                  <a:pt x="780347" y="2132694"/>
                </a:lnTo>
                <a:lnTo>
                  <a:pt x="780347" y="2132694"/>
                </a:lnTo>
                <a:lnTo>
                  <a:pt x="273318" y="2132694"/>
                </a:lnTo>
                <a:cubicBezTo>
                  <a:pt x="122369" y="2132694"/>
                  <a:pt x="0" y="2010325"/>
                  <a:pt x="0" y="1859376"/>
                </a:cubicBezTo>
                <a:lnTo>
                  <a:pt x="0" y="1176099"/>
                </a:lnTo>
                <a:lnTo>
                  <a:pt x="0" y="766129"/>
                </a:lnTo>
                <a:lnTo>
                  <a:pt x="0" y="766129"/>
                </a:lnTo>
                <a:lnTo>
                  <a:pt x="0" y="766134"/>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7398690" y="3519615"/>
            <a:ext cx="4443279" cy="1545366"/>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dirty="0" smtClean="0">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a:t>
            </a:r>
            <a:r>
              <a:rPr lang="en-US" sz="2800" dirty="0" smtClean="0">
                <a:latin typeface="+mj-lt"/>
                <a:ea typeface="Calibri"/>
                <a:cs typeface="Calibri"/>
                <a:sym typeface="Calibri"/>
              </a:rPr>
              <a:t>criteria</a:t>
            </a:r>
            <a:endParaRPr sz="2800" dirty="0">
              <a:latin typeface="+mj-lt"/>
              <a:ea typeface="Calibri"/>
              <a:cs typeface="Calibri"/>
              <a:sym typeface="Calibri"/>
            </a:endParaRPr>
          </a:p>
        </p:txBody>
      </p:sp>
      <p:sp>
        <p:nvSpPr>
          <p:cNvPr id="3" name="Slide Number Placeholder 2"/>
          <p:cNvSpPr>
            <a:spLocks noGrp="1"/>
          </p:cNvSpPr>
          <p:nvPr>
            <p:ph type="sldNum" idx="12"/>
          </p:nvPr>
        </p:nvSpPr>
        <p:spPr/>
        <p:txBody>
          <a:bodyPr/>
          <a:lstStyle/>
          <a:p>
            <a:fld id="{00000000-1234-1234-1234-123412341234}" type="slidenum">
              <a:rPr lang="en-US" smtClean="0"/>
              <a:pPr/>
              <a:t>27</a:t>
            </a:fld>
            <a:endParaRPr lang="en-US"/>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extLst/>
            </p:nvPr>
          </p:nvGraphicFramePr>
          <p:xfrm>
            <a:off x="2119507" y="3332057"/>
            <a:ext cx="2763514" cy="3510011"/>
          </p:xfrm>
          <a:graphic>
            <a:graphicData uri="http://schemas.openxmlformats.org/drawingml/2006/table">
              <a:tbl>
                <a:tblPr firstRow="1" bandRow="1">
                  <a:noFill/>
                  <a:tableStyleId>{809C1C93-8995-4D9E-87C8-A8817AF97DB9}</a:tableStyleId>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smtClean="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smtClean="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smtClean="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smtClean="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smtClean="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smtClean="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extLst/>
            </p:nvPr>
          </p:nvGraphicFramePr>
          <p:xfrm>
            <a:off x="7555398" y="3993070"/>
            <a:ext cx="2592966" cy="1748376"/>
          </p:xfrm>
          <a:graphic>
            <a:graphicData uri="http://schemas.openxmlformats.org/drawingml/2006/table">
              <a:tbl>
                <a:tblPr firstRow="1" bandRow="1">
                  <a:noFill/>
                  <a:tableStyleId>{809C1C93-8995-4D9E-87C8-A8817AF97DB9}</a:tableStyleId>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09029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095486"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filter(</a:t>
            </a:r>
            <a:r>
              <a:rPr lang="en-US" sz="3200" dirty="0" err="1" smtClean="0">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==5000083</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4" name="Straight Arrow Connector 3"/>
          <p:cNvCxnSpPr/>
          <p:nvPr/>
        </p:nvCxnSpPr>
        <p:spPr>
          <a:xfrm>
            <a:off x="6074511"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smtClean="0">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a:t>
            </a:r>
            <a:r>
              <a:rPr lang="en-US" sz="2800" dirty="0" smtClean="0">
                <a:latin typeface="+mj-lt"/>
                <a:ea typeface="Calibri"/>
                <a:cs typeface="Calibri"/>
                <a:sym typeface="Calibri"/>
              </a:rPr>
              <a:t>criteria</a:t>
            </a:r>
            <a:endParaRPr sz="2800" dirty="0">
              <a:latin typeface="+mj-lt"/>
              <a:ea typeface="Calibri"/>
              <a:cs typeface="Calibri"/>
              <a:sym typeface="Calibri"/>
            </a:endParaRPr>
          </a:p>
        </p:txBody>
      </p:sp>
      <p:graphicFrame>
        <p:nvGraphicFramePr>
          <p:cNvPr id="7" name="Table 6"/>
          <p:cNvGraphicFramePr>
            <a:graphicFrameLocks noGrp="1"/>
          </p:cNvGraphicFramePr>
          <p:nvPr>
            <p:extLst>
              <p:ext uri="{D42A27DB-BD31-4B8C-83A1-F6EECF244321}">
                <p14:modId xmlns:p14="http://schemas.microsoft.com/office/powerpoint/2010/main" val="787045259"/>
              </p:ext>
            </p:extLst>
          </p:nvPr>
        </p:nvGraphicFramePr>
        <p:xfrm>
          <a:off x="1409635"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1077557456"/>
              </p:ext>
            </p:extLst>
          </p:nvPr>
        </p:nvGraphicFramePr>
        <p:xfrm>
          <a:off x="6680890" y="4282932"/>
          <a:ext cx="4705577" cy="737870"/>
        </p:xfrm>
        <a:graphic>
          <a:graphicData uri="http://schemas.openxmlformats.org/drawingml/2006/table">
            <a:tbl>
              <a:tblPr/>
              <a:tblGrid>
                <a:gridCol w="1367161">
                  <a:extLst>
                    <a:ext uri="{9D8B030D-6E8A-4147-A177-3AD203B41FA5}">
                      <a16:colId xmlns:a16="http://schemas.microsoft.com/office/drawing/2014/main" val="3642991579"/>
                    </a:ext>
                  </a:extLst>
                </a:gridCol>
                <a:gridCol w="1748694">
                  <a:extLst>
                    <a:ext uri="{9D8B030D-6E8A-4147-A177-3AD203B41FA5}">
                      <a16:colId xmlns:a16="http://schemas.microsoft.com/office/drawing/2014/main" val="1650678772"/>
                    </a:ext>
                  </a:extLst>
                </a:gridCol>
                <a:gridCol w="1589722">
                  <a:extLst>
                    <a:ext uri="{9D8B030D-6E8A-4147-A177-3AD203B41FA5}">
                      <a16:colId xmlns:a16="http://schemas.microsoft.com/office/drawing/2014/main" val="412331866"/>
                    </a:ext>
                  </a:extLst>
                </a:gridCol>
              </a:tblGrid>
              <a:tr h="301625">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0">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lollys</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sp>
        <p:nvSpPr>
          <p:cNvPr id="9" name="Rectangle 8"/>
          <p:cNvSpPr/>
          <p:nvPr/>
        </p:nvSpPr>
        <p:spPr>
          <a:xfrm>
            <a:off x="407730" y="4748072"/>
            <a:ext cx="941283" cy="369332"/>
          </a:xfrm>
          <a:prstGeom prst="rect">
            <a:avLst/>
          </a:prstGeom>
        </p:spPr>
        <p:txBody>
          <a:bodyPr wrap="none">
            <a:spAutoFit/>
          </a:bodyPr>
          <a:lstStyle/>
          <a:p>
            <a:r>
              <a:rPr lang="en-US" sz="1800" b="1" dirty="0" smtClean="0">
                <a:solidFill>
                  <a:srgbClr val="A6A6A6"/>
                </a:solidFill>
              </a:rPr>
              <a:t>FALSE</a:t>
            </a:r>
            <a:endParaRPr lang="en-US" sz="1800" b="1" dirty="0">
              <a:solidFill>
                <a:srgbClr val="A6A6A6"/>
              </a:solidFill>
            </a:endParaRPr>
          </a:p>
        </p:txBody>
      </p:sp>
      <p:sp>
        <p:nvSpPr>
          <p:cNvPr id="21" name="Rectangle 20"/>
          <p:cNvSpPr/>
          <p:nvPr/>
        </p:nvSpPr>
        <p:spPr>
          <a:xfrm>
            <a:off x="407729" y="5205669"/>
            <a:ext cx="941283" cy="369332"/>
          </a:xfrm>
          <a:prstGeom prst="rect">
            <a:avLst/>
          </a:prstGeom>
        </p:spPr>
        <p:txBody>
          <a:bodyPr wrap="none">
            <a:spAutoFit/>
          </a:bodyPr>
          <a:lstStyle/>
          <a:p>
            <a:r>
              <a:rPr lang="en-US" sz="1800" b="1" dirty="0" smtClean="0">
                <a:solidFill>
                  <a:srgbClr val="A6A6A6"/>
                </a:solidFill>
              </a:rPr>
              <a:t>FALSE</a:t>
            </a:r>
            <a:endParaRPr lang="en-US" sz="1800" b="1" dirty="0">
              <a:solidFill>
                <a:srgbClr val="A6A6A6"/>
              </a:solidFill>
            </a:endParaRPr>
          </a:p>
        </p:txBody>
      </p:sp>
      <p:sp>
        <p:nvSpPr>
          <p:cNvPr id="22" name="Rectangle 21"/>
          <p:cNvSpPr/>
          <p:nvPr/>
        </p:nvSpPr>
        <p:spPr>
          <a:xfrm>
            <a:off x="407728" y="5663266"/>
            <a:ext cx="941283" cy="369332"/>
          </a:xfrm>
          <a:prstGeom prst="rect">
            <a:avLst/>
          </a:prstGeom>
        </p:spPr>
        <p:txBody>
          <a:bodyPr wrap="none">
            <a:spAutoFit/>
          </a:bodyPr>
          <a:lstStyle/>
          <a:p>
            <a:r>
              <a:rPr lang="en-US" sz="1800" b="1" dirty="0" smtClean="0">
                <a:solidFill>
                  <a:srgbClr val="A6A6A6"/>
                </a:solidFill>
              </a:rPr>
              <a:t>FALSE</a:t>
            </a:r>
            <a:endParaRPr lang="en-US" sz="1800" b="1" dirty="0">
              <a:solidFill>
                <a:srgbClr val="A6A6A6"/>
              </a:solidFill>
            </a:endParaRPr>
          </a:p>
        </p:txBody>
      </p:sp>
      <p:sp>
        <p:nvSpPr>
          <p:cNvPr id="23" name="Rectangle 22"/>
          <p:cNvSpPr/>
          <p:nvPr/>
        </p:nvSpPr>
        <p:spPr>
          <a:xfrm>
            <a:off x="437464" y="6120862"/>
            <a:ext cx="941283" cy="369332"/>
          </a:xfrm>
          <a:prstGeom prst="rect">
            <a:avLst/>
          </a:prstGeom>
        </p:spPr>
        <p:txBody>
          <a:bodyPr wrap="square">
            <a:spAutoFit/>
          </a:bodyPr>
          <a:lstStyle/>
          <a:p>
            <a:r>
              <a:rPr lang="en-US" sz="1800" b="1" dirty="0" smtClean="0">
                <a:solidFill>
                  <a:schemeClr val="accent1"/>
                </a:solidFill>
              </a:rPr>
              <a:t>TRUE</a:t>
            </a:r>
            <a:endParaRPr lang="en-US" sz="1800" b="1" dirty="0">
              <a:solidFill>
                <a:schemeClr val="accent1"/>
              </a:solidFill>
            </a:endParaRPr>
          </a:p>
        </p:txBody>
      </p:sp>
      <p:sp>
        <p:nvSpPr>
          <p:cNvPr id="10" name="Slide Number Placeholder 9"/>
          <p:cNvSpPr>
            <a:spLocks noGrp="1"/>
          </p:cNvSpPr>
          <p:nvPr>
            <p:ph type="sldNum" idx="12"/>
          </p:nvPr>
        </p:nvSpPr>
        <p:spPr/>
        <p:txBody>
          <a:bodyPr/>
          <a:lstStyle/>
          <a:p>
            <a:fld id="{00000000-1234-1234-1234-123412341234}" type="slidenum">
              <a:rPr lang="en-US" smtClean="0"/>
              <a:pPr/>
              <a:t>28</a:t>
            </a:fld>
            <a:endParaRPr lang="en-US"/>
          </a:p>
        </p:txBody>
      </p:sp>
      <p:graphicFrame>
        <p:nvGraphicFramePr>
          <p:cNvPr id="20" name="Table 19"/>
          <p:cNvGraphicFramePr>
            <a:graphicFrameLocks noGrp="1"/>
          </p:cNvGraphicFramePr>
          <p:nvPr>
            <p:extLst>
              <p:ext uri="{D42A27DB-BD31-4B8C-83A1-F6EECF244321}">
                <p14:modId xmlns:p14="http://schemas.microsoft.com/office/powerpoint/2010/main" val="3648992827"/>
              </p:ext>
            </p:extLst>
          </p:nvPr>
        </p:nvGraphicFramePr>
        <p:xfrm>
          <a:off x="1407433" y="5638767"/>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jhezane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3071829116"/>
              </p:ext>
            </p:extLst>
          </p:nvPr>
        </p:nvGraphicFramePr>
        <p:xfrm>
          <a:off x="1407433" y="5177143"/>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563215883"/>
                  </a:ext>
                </a:extLst>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3363752447"/>
              </p:ext>
            </p:extLst>
          </p:nvPr>
        </p:nvGraphicFramePr>
        <p:xfrm>
          <a:off x="1407433" y="4715519"/>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843102304"/>
                  </a:ext>
                </a:extLst>
              </a:tr>
            </a:tbl>
          </a:graphicData>
        </a:graphic>
      </p:graphicFrame>
    </p:spTree>
    <p:extLst>
      <p:ext uri="{BB962C8B-B14F-4D97-AF65-F5344CB8AC3E}">
        <p14:creationId xmlns:p14="http://schemas.microsoft.com/office/powerpoint/2010/main" val="298513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22" grpId="0"/>
      <p:bldP spid="2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095486"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filter(</a:t>
            </a:r>
            <a:r>
              <a:rPr lang="en-US" sz="3200" dirty="0" err="1" smtClean="0">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==5000083</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smtClean="0">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a:t>
            </a:r>
            <a:r>
              <a:rPr lang="en-US" sz="2800" dirty="0" smtClean="0">
                <a:latin typeface="+mj-lt"/>
                <a:ea typeface="Calibri"/>
                <a:cs typeface="Calibri"/>
                <a:sym typeface="Calibri"/>
              </a:rPr>
              <a:t>criteria</a:t>
            </a:r>
            <a:endParaRPr sz="2800" dirty="0">
              <a:latin typeface="+mj-lt"/>
              <a:ea typeface="Calibri"/>
              <a:cs typeface="Calibri"/>
              <a:sym typeface="Calibri"/>
            </a:endParaRPr>
          </a:p>
        </p:txBody>
      </p:sp>
      <p:sp>
        <p:nvSpPr>
          <p:cNvPr id="11" name="Rounded Rectangular Callout 2"/>
          <p:cNvSpPr/>
          <p:nvPr/>
        </p:nvSpPr>
        <p:spPr>
          <a:xfrm>
            <a:off x="7048071" y="2750816"/>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Google Shape;324;p34"/>
          <p:cNvSpPr txBox="1"/>
          <p:nvPr/>
        </p:nvSpPr>
        <p:spPr>
          <a:xfrm>
            <a:off x="7203250" y="3601619"/>
            <a:ext cx="261803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b="1" dirty="0">
                <a:solidFill>
                  <a:srgbClr val="FFFFFF"/>
                </a:solidFill>
                <a:latin typeface="Trebuchet MS"/>
                <a:ea typeface="Trebuchet MS"/>
                <a:cs typeface="Trebuchet MS"/>
                <a:sym typeface="Trebuchet MS"/>
              </a:rPr>
              <a:t>= sets</a:t>
            </a:r>
            <a:endParaRPr sz="2062" dirty="0">
              <a:latin typeface="Trebuchet MS"/>
              <a:ea typeface="Trebuchet MS"/>
              <a:cs typeface="Trebuchet MS"/>
              <a:sym typeface="Trebuchet MS"/>
            </a:endParaRPr>
          </a:p>
          <a:p>
            <a:pPr marL="7484" algn="ctr">
              <a:lnSpc>
                <a:spcPct val="116753"/>
              </a:lnSpc>
            </a:pPr>
            <a:r>
              <a:rPr lang="en-US" sz="2062" dirty="0">
                <a:solidFill>
                  <a:srgbClr val="FFFFFF"/>
                </a:solidFill>
                <a:latin typeface="Calibri"/>
                <a:ea typeface="Calibri"/>
                <a:cs typeface="Calibri"/>
                <a:sym typeface="Calibri"/>
              </a:rPr>
              <a:t>(returns nothing)</a:t>
            </a:r>
            <a:endParaRPr sz="2062" dirty="0">
              <a:latin typeface="Calibri"/>
              <a:ea typeface="Calibri"/>
              <a:cs typeface="Calibri"/>
              <a:sym typeface="Calibri"/>
            </a:endParaRPr>
          </a:p>
          <a:p>
            <a:pPr marL="7823" algn="ctr">
              <a:lnSpc>
                <a:spcPct val="116753"/>
              </a:lnSpc>
              <a:spcBef>
                <a:spcPts val="747"/>
              </a:spcBef>
            </a:pPr>
            <a:r>
              <a:rPr lang="en-US" sz="2062" b="1" dirty="0">
                <a:solidFill>
                  <a:srgbClr val="FFFFFF"/>
                </a:solidFill>
                <a:latin typeface="Trebuchet MS"/>
                <a:ea typeface="Trebuchet MS"/>
                <a:cs typeface="Trebuchet MS"/>
                <a:sym typeface="Trebuchet MS"/>
              </a:rPr>
              <a:t>== tests if equal</a:t>
            </a:r>
            <a:endParaRPr sz="2062" dirty="0">
              <a:latin typeface="Trebuchet MS"/>
              <a:ea typeface="Trebuchet MS"/>
              <a:cs typeface="Trebuchet MS"/>
              <a:sym typeface="Trebuchet MS"/>
            </a:endParaRPr>
          </a:p>
          <a:p>
            <a:pPr algn="ctr">
              <a:lnSpc>
                <a:spcPct val="116753"/>
              </a:lnSpc>
            </a:pPr>
            <a:r>
              <a:rPr lang="en-US" sz="2062" dirty="0">
                <a:solidFill>
                  <a:srgbClr val="FFFFFF"/>
                </a:solidFill>
                <a:latin typeface="Calibri"/>
                <a:ea typeface="Calibri"/>
                <a:cs typeface="Calibri"/>
                <a:sym typeface="Calibri"/>
              </a:rPr>
              <a:t>(returns TRUE or FALSE)</a:t>
            </a:r>
            <a:endParaRPr sz="2062" dirty="0">
              <a:latin typeface="Calibri"/>
              <a:ea typeface="Calibri"/>
              <a:cs typeface="Calibri"/>
              <a:sym typeface="Calibri"/>
            </a:endParaRPr>
          </a:p>
        </p:txBody>
      </p:sp>
      <p:graphicFrame>
        <p:nvGraphicFramePr>
          <p:cNvPr id="20" name="Table 19"/>
          <p:cNvGraphicFramePr>
            <a:graphicFrameLocks noGrp="1"/>
          </p:cNvGraphicFramePr>
          <p:nvPr>
            <p:extLst>
              <p:ext uri="{D42A27DB-BD31-4B8C-83A1-F6EECF244321}">
                <p14:modId xmlns:p14="http://schemas.microsoft.com/office/powerpoint/2010/main" val="3115097070"/>
              </p:ext>
            </p:extLst>
          </p:nvPr>
        </p:nvGraphicFramePr>
        <p:xfrm>
          <a:off x="1291862" y="3573364"/>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sp>
        <p:nvSpPr>
          <p:cNvPr id="2" name="Slide Number Placeholder 1"/>
          <p:cNvSpPr>
            <a:spLocks noGrp="1"/>
          </p:cNvSpPr>
          <p:nvPr>
            <p:ph type="sldNum" idx="12"/>
          </p:nvPr>
        </p:nvSpPr>
        <p:spPr/>
        <p:txBody>
          <a:bodyPr/>
          <a:lstStyle/>
          <a:p>
            <a:fld id="{00000000-1234-1234-1234-123412341234}" type="slidenum">
              <a:rPr lang="en-US" smtClean="0"/>
              <a:pPr/>
              <a:t>29</a:t>
            </a:fld>
            <a:endParaRPr lang="en-US"/>
          </a:p>
        </p:txBody>
      </p:sp>
    </p:spTree>
    <p:extLst>
      <p:ext uri="{BB962C8B-B14F-4D97-AF65-F5344CB8AC3E}">
        <p14:creationId xmlns:p14="http://schemas.microsoft.com/office/powerpoint/2010/main" val="27924272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 name="Table 88"/>
          <p:cNvGraphicFramePr>
            <a:graphicFrameLocks noGrp="1"/>
          </p:cNvGraphicFramePr>
          <p:nvPr>
            <p:extLst>
              <p:ext uri="{D42A27DB-BD31-4B8C-83A1-F6EECF244321}">
                <p14:modId xmlns:p14="http://schemas.microsoft.com/office/powerpoint/2010/main" val="1400085577"/>
              </p:ext>
            </p:extLst>
          </p:nvPr>
        </p:nvGraphicFramePr>
        <p:xfrm>
          <a:off x="883579" y="287674"/>
          <a:ext cx="10880330" cy="6138809"/>
        </p:xfrm>
        <a:graphic>
          <a:graphicData uri="http://schemas.openxmlformats.org/drawingml/2006/table">
            <a:tbl>
              <a:tblPr/>
              <a:tblGrid>
                <a:gridCol w="2176062">
                  <a:extLst>
                    <a:ext uri="{9D8B030D-6E8A-4147-A177-3AD203B41FA5}">
                      <a16:colId xmlns:a16="http://schemas.microsoft.com/office/drawing/2014/main" val="3165365227"/>
                    </a:ext>
                  </a:extLst>
                </a:gridCol>
                <a:gridCol w="4352134">
                  <a:extLst>
                    <a:ext uri="{9D8B030D-6E8A-4147-A177-3AD203B41FA5}">
                      <a16:colId xmlns:a16="http://schemas.microsoft.com/office/drawing/2014/main" val="3978612482"/>
                    </a:ext>
                  </a:extLst>
                </a:gridCol>
                <a:gridCol w="4352134">
                  <a:extLst>
                    <a:ext uri="{9D8B030D-6E8A-4147-A177-3AD203B41FA5}">
                      <a16:colId xmlns:a16="http://schemas.microsoft.com/office/drawing/2014/main" val="974137365"/>
                    </a:ext>
                  </a:extLst>
                </a:gridCol>
              </a:tblGrid>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July 16 2020</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panose="020B0604020202020204" pitchFamily="34" charset="0"/>
                        </a:rPr>
                        <a:t>Session</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dirty="0">
                          <a:solidFill>
                            <a:srgbClr val="0000FF"/>
                          </a:solidFill>
                          <a:effectLst/>
                          <a:latin typeface="Arial" panose="020B0604020202020204" pitchFamily="34" charset="0"/>
                        </a:rPr>
                        <a:t>Instructor</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90944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1:00 pm - 1:30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Instructor Introductions, Introduction to technology</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a:solidFill>
                            <a:srgbClr val="212121"/>
                          </a:solidFill>
                          <a:effectLst/>
                          <a:latin typeface="Arial" panose="020B0604020202020204" pitchFamily="34" charset="0"/>
                          <a:ea typeface="+mn-ea"/>
                          <a:cs typeface="+mn-cs"/>
                        </a:rPr>
                        <a:t>Amrom Obstfeld</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1:30 pm - 2:15 pm</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Introduction to R and </a:t>
                      </a:r>
                      <a:r>
                        <a:rPr lang="en-US" sz="1800" b="0" i="0" u="none" strike="noStrike" kern="1200" dirty="0" err="1">
                          <a:solidFill>
                            <a:srgbClr val="212121"/>
                          </a:solidFill>
                          <a:effectLst/>
                          <a:latin typeface="Arial" panose="020B0604020202020204" pitchFamily="34" charset="0"/>
                          <a:ea typeface="+mn-ea"/>
                          <a:cs typeface="+mn-cs"/>
                        </a:rPr>
                        <a:t>RStudio</a:t>
                      </a:r>
                      <a:r>
                        <a:rPr lang="en-US" sz="1800" b="0" i="0" u="none" strike="noStrike" kern="1200" dirty="0">
                          <a:solidFill>
                            <a:srgbClr val="212121"/>
                          </a:solidFill>
                          <a:effectLst/>
                          <a:latin typeface="Arial" panose="020B0604020202020204" pitchFamily="34" charset="0"/>
                          <a:ea typeface="+mn-ea"/>
                          <a:cs typeface="+mn-cs"/>
                        </a:rPr>
                        <a:t>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Joe Rudolf</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2:30 pm - 3:15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smtClean="0">
                          <a:solidFill>
                            <a:srgbClr val="212121"/>
                          </a:solidFill>
                          <a:effectLst/>
                          <a:latin typeface="Arial" panose="020B0604020202020204" pitchFamily="34" charset="0"/>
                        </a:rPr>
                        <a:t>Reproducible </a:t>
                      </a:r>
                      <a:r>
                        <a:rPr lang="en-US" sz="1800" b="0" i="0" u="none" strike="noStrike" dirty="0">
                          <a:solidFill>
                            <a:srgbClr val="212121"/>
                          </a:solidFill>
                          <a:effectLst/>
                          <a:latin typeface="Arial" panose="020B0604020202020204" pitchFamily="34" charset="0"/>
                        </a:rPr>
                        <a:t>Reporting</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Patrick Mathias</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3:30 pm - 5:00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a:t>
                      </a:r>
                      <a:r>
                        <a:rPr lang="en-US" sz="1800" b="0" i="0" u="none" strike="noStrike" dirty="0" smtClean="0">
                          <a:solidFill>
                            <a:srgbClr val="212121"/>
                          </a:solidFill>
                          <a:effectLst/>
                          <a:latin typeface="Arial" panose="020B0604020202020204" pitchFamily="34" charset="0"/>
                        </a:rPr>
                        <a:t>Visualization</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Stephan Kadauke</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653741">
                <a:tc>
                  <a:txBody>
                    <a:bodyPr/>
                    <a:lstStyle/>
                    <a:p>
                      <a:pPr rtl="0" fontAlgn="t">
                        <a:spcBef>
                          <a:spcPts val="0"/>
                        </a:spcBef>
                        <a:spcAft>
                          <a:spcPts val="1500"/>
                        </a:spcAft>
                      </a:pPr>
                      <a:r>
                        <a:rPr lang="en-US" sz="1800" b="0" i="0" u="none" strike="noStrike">
                          <a:solidFill>
                            <a:srgbClr val="000000"/>
                          </a:solidFill>
                          <a:effectLst/>
                          <a:latin typeface="Arial" panose="020B0604020202020204" pitchFamily="34" charset="0"/>
                        </a:rPr>
                        <a:t>July 17 2020</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r>
                        <a:rPr lang="en-US" sz="1800">
                          <a:effectLst/>
                        </a:rPr>
                        <a:t/>
                      </a:r>
                      <a:br>
                        <a:rPr lang="en-US" sz="1800">
                          <a:effectLst/>
                        </a:rPr>
                      </a:b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r>
                        <a:rPr lang="en-US" sz="1800">
                          <a:effectLst/>
                        </a:rPr>
                        <a:t/>
                      </a:r>
                      <a:br>
                        <a:rPr lang="en-US" sz="1800">
                          <a:effectLst/>
                        </a:rPr>
                      </a:b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1:00 pm - 2:30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a:t>
                      </a:r>
                      <a:r>
                        <a:rPr lang="en-US" sz="1800" b="0" i="0" u="none" strike="noStrike" dirty="0" smtClean="0">
                          <a:solidFill>
                            <a:srgbClr val="212121"/>
                          </a:solidFill>
                          <a:effectLst/>
                          <a:latin typeface="Arial" panose="020B0604020202020204" pitchFamily="34" charset="0"/>
                        </a:rPr>
                        <a:t>Transformation </a:t>
                      </a:r>
                      <a:r>
                        <a:rPr lang="en-US" sz="1800" b="0" i="0" u="none" strike="noStrike" dirty="0">
                          <a:solidFill>
                            <a:srgbClr val="212121"/>
                          </a:solidFill>
                          <a:effectLst/>
                          <a:latin typeface="Arial" panose="020B0604020202020204" pitchFamily="34" charset="0"/>
                        </a:rPr>
                        <a:t> </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Amrom Obstfeld</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2:45 pm - 4:15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Statistical </a:t>
                      </a:r>
                      <a:r>
                        <a:rPr lang="en-US" sz="1800" b="0" i="0" u="none" strike="noStrike" dirty="0" smtClean="0">
                          <a:solidFill>
                            <a:srgbClr val="212121"/>
                          </a:solidFill>
                          <a:effectLst/>
                          <a:latin typeface="Arial" panose="020B0604020202020204" pitchFamily="34" charset="0"/>
                        </a:rPr>
                        <a:t>Analysis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Dan Herman</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4:30 pm - 5:00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Advanced </a:t>
                      </a:r>
                      <a:r>
                        <a:rPr lang="en-US" sz="1800" b="0" i="0" u="none" strike="noStrike" dirty="0" smtClean="0">
                          <a:solidFill>
                            <a:srgbClr val="212121"/>
                          </a:solidFill>
                          <a:effectLst/>
                          <a:latin typeface="Arial" panose="020B0604020202020204" pitchFamily="34" charset="0"/>
                        </a:rPr>
                        <a:t>Reporting</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Patrick Mathias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
        <p:nvSpPr>
          <p:cNvPr id="2" name="Rectangle 1"/>
          <p:cNvSpPr/>
          <p:nvPr/>
        </p:nvSpPr>
        <p:spPr>
          <a:xfrm>
            <a:off x="883579" y="4495601"/>
            <a:ext cx="10880330" cy="611312"/>
          </a:xfrm>
          <a:prstGeom prst="rect">
            <a:avLst/>
          </a:prstGeom>
          <a:solidFill>
            <a:schemeClr val="accent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idx="12"/>
          </p:nvPr>
        </p:nvSpPr>
        <p:spPr>
          <a:xfrm>
            <a:off x="9307360" y="6475546"/>
            <a:ext cx="2804134" cy="342964"/>
          </a:xfrm>
        </p:spPr>
        <p:txBody>
          <a:bodyPr/>
          <a:lstStyle/>
          <a:p>
            <a:fld id="{00000000-1234-1234-1234-123412341234}" type="slidenum">
              <a:rPr lang="en-US" smtClean="0"/>
              <a:pPr/>
              <a:t>3</a:t>
            </a:fld>
            <a:endParaRPr lang="en-US" dirty="0"/>
          </a:p>
        </p:txBody>
      </p:sp>
    </p:spTree>
    <p:extLst>
      <p:ext uri="{BB962C8B-B14F-4D97-AF65-F5344CB8AC3E}">
        <p14:creationId xmlns:p14="http://schemas.microsoft.com/office/powerpoint/2010/main" val="10194874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7" y="2201670"/>
            <a:ext cx="975092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r>
              <a:rPr lang="en-US" sz="2652" dirty="0" smtClean="0">
                <a:latin typeface="Calibri"/>
                <a:ea typeface="Calibri"/>
                <a:cs typeface="Calibri"/>
                <a:sym typeface="Calibri"/>
              </a:rPr>
              <a:t>.</a:t>
            </a:r>
            <a:endParaRPr sz="2652" dirty="0">
              <a:latin typeface="Calibri"/>
              <a:ea typeface="Calibri"/>
              <a:cs typeface="Calibri"/>
              <a:sym typeface="Calibri"/>
            </a:endParaRPr>
          </a:p>
        </p:txBody>
      </p:sp>
      <p:sp>
        <p:nvSpPr>
          <p:cNvPr id="14" name="Rectangle 13"/>
          <p:cNvSpPr/>
          <p:nvPr/>
        </p:nvSpPr>
        <p:spPr>
          <a:xfrm>
            <a:off x="1970276" y="2313797"/>
            <a:ext cx="945162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last_name</a:t>
            </a:r>
            <a:r>
              <a:rPr lang="en-US" sz="3200" dirty="0">
                <a:solidFill>
                  <a:srgbClr val="9BBB59"/>
                </a:solidFill>
                <a:latin typeface="Consolas" panose="020B0609020204030204" pitchFamily="49" charset="0"/>
                <a:ea typeface="Courier New"/>
                <a:cs typeface="Consolas" panose="020B0609020204030204" pitchFamily="49" charset="0"/>
                <a:sym typeface="Courier New"/>
              </a:rPr>
              <a:t>=="stark</a:t>
            </a:r>
            <a:r>
              <a:rPr lang="en-US" sz="3200" dirty="0" smtClean="0">
                <a:solidFill>
                  <a:srgbClr val="9BBB59"/>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2" name="Rounded Rectangular Callout 2"/>
          <p:cNvSpPr/>
          <p:nvPr/>
        </p:nvSpPr>
        <p:spPr>
          <a:xfrm rot="10800000" flipH="1">
            <a:off x="7523750" y="381000"/>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Google Shape;324;p34"/>
          <p:cNvSpPr txBox="1"/>
          <p:nvPr/>
        </p:nvSpPr>
        <p:spPr>
          <a:xfrm>
            <a:off x="7659240" y="423343"/>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smtClean="0">
                <a:solidFill>
                  <a:schemeClr val="bg1"/>
                </a:solidFill>
                <a:latin typeface="Calibri"/>
                <a:ea typeface="Calibri"/>
                <a:cs typeface="Calibri"/>
                <a:sym typeface="Calibri"/>
              </a:rPr>
              <a:t>Values coded as character strings must be surrounded by quotes</a:t>
            </a:r>
            <a:endParaRPr sz="2062" dirty="0">
              <a:solidFill>
                <a:schemeClr val="bg1"/>
              </a:solidFill>
              <a:latin typeface="Calibri"/>
              <a:ea typeface="Calibri"/>
              <a:cs typeface="Calibri"/>
              <a:sym typeface="Calibri"/>
            </a:endParaRPr>
          </a:p>
        </p:txBody>
      </p:sp>
      <p:cxnSp>
        <p:nvCxnSpPr>
          <p:cNvPr id="19" name="Straight Arrow Connector 18"/>
          <p:cNvCxnSpPr/>
          <p:nvPr/>
        </p:nvCxnSpPr>
        <p:spPr>
          <a:xfrm>
            <a:off x="5227289" y="4327928"/>
            <a:ext cx="548640" cy="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730648011"/>
              </p:ext>
            </p:extLst>
          </p:nvPr>
        </p:nvGraphicFramePr>
        <p:xfrm>
          <a:off x="206477"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2004892004"/>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2057091616"/>
              </p:ext>
            </p:extLst>
          </p:nvPr>
        </p:nvGraphicFramePr>
        <p:xfrm>
          <a:off x="6358212" y="3807152"/>
          <a:ext cx="4544738" cy="1818248"/>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bl>
          </a:graphicData>
        </a:graphic>
      </p:graphicFrame>
      <p:sp>
        <p:nvSpPr>
          <p:cNvPr id="22" name="Rectangle 21"/>
          <p:cNvSpPr/>
          <p:nvPr/>
        </p:nvSpPr>
        <p:spPr>
          <a:xfrm>
            <a:off x="4751217" y="4794362"/>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3" name="Rectangle 22"/>
          <p:cNvSpPr/>
          <p:nvPr/>
        </p:nvSpPr>
        <p:spPr>
          <a:xfrm>
            <a:off x="4751216" y="5251959"/>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4" name="Rectangle 23"/>
          <p:cNvSpPr/>
          <p:nvPr/>
        </p:nvSpPr>
        <p:spPr>
          <a:xfrm>
            <a:off x="4751215" y="5709556"/>
            <a:ext cx="941283" cy="369332"/>
          </a:xfrm>
          <a:prstGeom prst="rect">
            <a:avLst/>
          </a:prstGeom>
        </p:spPr>
        <p:txBody>
          <a:bodyPr wrap="none">
            <a:spAutoFit/>
          </a:bodyPr>
          <a:lstStyle/>
          <a:p>
            <a:r>
              <a:rPr lang="en-US" sz="1800" b="1" dirty="0" smtClean="0">
                <a:solidFill>
                  <a:srgbClr val="A6A6A6"/>
                </a:solidFill>
              </a:rPr>
              <a:t>FALSE</a:t>
            </a:r>
            <a:endParaRPr lang="en-US" sz="1800" b="1" dirty="0">
              <a:solidFill>
                <a:srgbClr val="A6A6A6"/>
              </a:solidFill>
            </a:endParaRPr>
          </a:p>
        </p:txBody>
      </p:sp>
      <p:sp>
        <p:nvSpPr>
          <p:cNvPr id="25" name="Rectangle 24"/>
          <p:cNvSpPr/>
          <p:nvPr/>
        </p:nvSpPr>
        <p:spPr>
          <a:xfrm>
            <a:off x="4780951" y="6167152"/>
            <a:ext cx="941283" cy="369332"/>
          </a:xfrm>
          <a:prstGeom prst="rect">
            <a:avLst/>
          </a:prstGeom>
        </p:spPr>
        <p:txBody>
          <a:bodyPr wrap="square">
            <a:spAutoFit/>
          </a:bodyPr>
          <a:lstStyle/>
          <a:p>
            <a:r>
              <a:rPr lang="en-US" sz="1800" b="1" dirty="0">
                <a:solidFill>
                  <a:srgbClr val="A6A6A6"/>
                </a:solidFill>
              </a:rPr>
              <a:t>FALSE</a:t>
            </a:r>
          </a:p>
        </p:txBody>
      </p:sp>
      <p:sp>
        <p:nvSpPr>
          <p:cNvPr id="5" name="Slide Number Placeholder 4"/>
          <p:cNvSpPr>
            <a:spLocks noGrp="1"/>
          </p:cNvSpPr>
          <p:nvPr>
            <p:ph type="sldNum" idx="12"/>
          </p:nvPr>
        </p:nvSpPr>
        <p:spPr/>
        <p:txBody>
          <a:bodyPr/>
          <a:lstStyle/>
          <a:p>
            <a:fld id="{00000000-1234-1234-1234-123412341234}" type="slidenum">
              <a:rPr lang="en-US" smtClean="0"/>
              <a:pPr/>
              <a:t>30</a:t>
            </a:fld>
            <a:endParaRPr lang="en-US"/>
          </a:p>
        </p:txBody>
      </p:sp>
    </p:spTree>
    <p:extLst>
      <p:ext uri="{BB962C8B-B14F-4D97-AF65-F5344CB8AC3E}">
        <p14:creationId xmlns:p14="http://schemas.microsoft.com/office/powerpoint/2010/main" val="15102626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965368"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filter(</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0365C0"/>
                </a:solidFill>
                <a:latin typeface="Consolas" panose="020B0609020204030204" pitchFamily="49" charset="0"/>
                <a:ea typeface="Courier New"/>
                <a:cs typeface="Consolas" panose="020B0609020204030204" pitchFamily="49" charset="0"/>
                <a:sym typeface="Courier New"/>
              </a:rPr>
              <a:t>,</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smtClean="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a:t>
            </a:r>
            <a:r>
              <a:rPr lang="en-US" sz="2800" b="1" dirty="0" smtClean="0">
                <a:solidFill>
                  <a:srgbClr val="FFFFFF"/>
                </a:solidFill>
                <a:latin typeface="+mj-lt"/>
                <a:ea typeface="Trebuchet MS"/>
                <a:cs typeface="Trebuchet MS"/>
                <a:sym typeface="Trebuchet MS"/>
              </a:rPr>
              <a:t>to transform</a:t>
            </a:r>
            <a:endParaRPr sz="2800" dirty="0">
              <a:latin typeface="+mj-lt"/>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smtClean="0">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a:t>
            </a:r>
            <a:r>
              <a:rPr lang="en-US" sz="2800" dirty="0" smtClean="0">
                <a:latin typeface="+mj-lt"/>
                <a:ea typeface="Calibri"/>
                <a:cs typeface="Calibri"/>
                <a:sym typeface="Calibri"/>
              </a:rPr>
              <a:t>criteria</a:t>
            </a:r>
            <a:endParaRPr sz="2800" dirty="0">
              <a:latin typeface="+mj-lt"/>
              <a:ea typeface="Calibri"/>
              <a:cs typeface="Calibri"/>
              <a:sym typeface="Calibri"/>
            </a:endParaRPr>
          </a:p>
        </p:txBody>
      </p:sp>
      <p:sp>
        <p:nvSpPr>
          <p:cNvPr id="2" name="Rounded Rectangle 1"/>
          <p:cNvSpPr/>
          <p:nvPr/>
        </p:nvSpPr>
        <p:spPr>
          <a:xfrm>
            <a:off x="4738686" y="2345004"/>
            <a:ext cx="3731544" cy="566814"/>
          </a:xfrm>
          <a:prstGeom prst="roundRect">
            <a:avLst/>
          </a:prstGeom>
          <a:solidFill>
            <a:srgbClr val="A0C283">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idx="12"/>
          </p:nvPr>
        </p:nvSpPr>
        <p:spPr/>
        <p:txBody>
          <a:bodyPr/>
          <a:lstStyle/>
          <a:p>
            <a:fld id="{00000000-1234-1234-1234-123412341234}" type="slidenum">
              <a:rPr lang="en-US" smtClean="0"/>
              <a:pPr/>
              <a:t>31</a:t>
            </a:fld>
            <a:endParaRPr lang="en-US"/>
          </a:p>
        </p:txBody>
      </p:sp>
    </p:spTree>
    <p:extLst>
      <p:ext uri="{BB962C8B-B14F-4D97-AF65-F5344CB8AC3E}">
        <p14:creationId xmlns:p14="http://schemas.microsoft.com/office/powerpoint/2010/main" val="3372054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340"/>
        <p:cNvGrpSpPr/>
        <p:nvPr/>
      </p:nvGrpSpPr>
      <p:grpSpPr>
        <a:xfrm>
          <a:off x="0" y="0"/>
          <a:ext cx="0" cy="0"/>
          <a:chOff x="0" y="0"/>
          <a:chExt cx="0" cy="0"/>
        </a:xfrm>
      </p:grpSpPr>
      <p:sp>
        <p:nvSpPr>
          <p:cNvPr id="342" name="Google Shape;342;p36"/>
          <p:cNvSpPr txBox="1">
            <a:spLocks noGrp="1"/>
          </p:cNvSpPr>
          <p:nvPr>
            <p:ph type="title"/>
          </p:nvPr>
        </p:nvSpPr>
        <p:spPr>
          <a:xfrm>
            <a:off x="4323129" y="671341"/>
            <a:ext cx="3535721"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Logical tests</a:t>
            </a:r>
            <a:endParaRPr dirty="0"/>
          </a:p>
        </p:txBody>
      </p:sp>
      <p:graphicFrame>
        <p:nvGraphicFramePr>
          <p:cNvPr id="344" name="Google Shape;344;p36"/>
          <p:cNvGraphicFramePr/>
          <p:nvPr>
            <p:extLst>
              <p:ext uri="{D42A27DB-BD31-4B8C-83A1-F6EECF244321}">
                <p14:modId xmlns:p14="http://schemas.microsoft.com/office/powerpoint/2010/main" val="3645425937"/>
              </p:ext>
            </p:extLst>
          </p:nvPr>
        </p:nvGraphicFramePr>
        <p:xfrm>
          <a:off x="2687324" y="1843423"/>
          <a:ext cx="7268900" cy="4552140"/>
        </p:xfrm>
        <a:graphic>
          <a:graphicData uri="http://schemas.openxmlformats.org/drawingml/2006/table">
            <a:tbl>
              <a:tblPr firstRow="1" bandRow="1">
                <a:noFill/>
                <a:tableStyleId>{809C1C93-8995-4D9E-87C8-A8817AF97DB9}</a:tableStyleId>
              </a:tblPr>
              <a:tblGrid>
                <a:gridCol w="2366752">
                  <a:extLst>
                    <a:ext uri="{9D8B030D-6E8A-4147-A177-3AD203B41FA5}">
                      <a16:colId xmlns:a16="http://schemas.microsoft.com/office/drawing/2014/main" val="20000"/>
                    </a:ext>
                  </a:extLst>
                </a:gridCol>
                <a:gridCol w="4902148">
                  <a:extLst>
                    <a:ext uri="{9D8B030D-6E8A-4147-A177-3AD203B41FA5}">
                      <a16:colId xmlns:a16="http://schemas.microsoft.com/office/drawing/2014/main" val="20001"/>
                    </a:ext>
                  </a:extLst>
                </a:gridCol>
              </a:tblGrid>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887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Less than</a:t>
                      </a:r>
                      <a:endParaRPr sz="2500" u="none" strike="noStrike" cap="none" dirty="0">
                        <a:latin typeface="+mj-lt"/>
                        <a:ea typeface="Calibri"/>
                        <a:cs typeface="Calibri"/>
                        <a:sym typeface="Calibri"/>
                      </a:endParaRPr>
                    </a:p>
                  </a:txBody>
                  <a:tcPr marL="0" marR="0" marT="3350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Greater than</a:t>
                      </a:r>
                      <a:endParaRPr sz="2500" u="none" strike="noStrike" cap="none" dirty="0">
                        <a:latin typeface="+mj-lt"/>
                        <a:ea typeface="Calibri"/>
                        <a:cs typeface="Calibri"/>
                        <a:sym typeface="Calibri"/>
                      </a:endParaRPr>
                    </a:p>
                  </a:txBody>
                  <a:tcPr marL="0" marR="0" marT="3772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21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Equal to</a:t>
                      </a:r>
                      <a:endParaRPr sz="2500" u="none" strike="noStrike" cap="none" dirty="0">
                        <a:latin typeface="+mj-lt"/>
                        <a:ea typeface="Calibri"/>
                        <a:cs typeface="Calibri"/>
                        <a:sym typeface="Calibri"/>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9281"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Less than or equal to</a:t>
                      </a:r>
                      <a:endParaRPr sz="2500" u="none" strike="noStrike" cap="none" dirty="0">
                        <a:latin typeface="+mj-lt"/>
                        <a:ea typeface="Calibri"/>
                        <a:cs typeface="Calibri"/>
                        <a:sym typeface="Calibri"/>
                      </a:endParaRPr>
                    </a:p>
                  </a:txBody>
                  <a:tcPr marL="0" marR="0" marT="3388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r h="78961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735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Greater than or equal to</a:t>
                      </a:r>
                      <a:endParaRPr sz="2500" u="none" strike="noStrike" cap="none" dirty="0">
                        <a:latin typeface="+mj-lt"/>
                        <a:ea typeface="Calibri"/>
                        <a:cs typeface="Calibri"/>
                        <a:sym typeface="Calibri"/>
                      </a:endParaRPr>
                    </a:p>
                  </a:txBody>
                  <a:tcPr marL="0" marR="0" marT="3850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4"/>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97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Not equal to</a:t>
                      </a:r>
                      <a:endParaRPr sz="2500" u="none" strike="noStrike" cap="none" dirty="0">
                        <a:latin typeface="+mj-lt"/>
                        <a:ea typeface="Calibri"/>
                        <a:cs typeface="Calibri"/>
                        <a:sym typeface="Calibri"/>
                      </a:endParaRPr>
                    </a:p>
                  </a:txBody>
                  <a:tcPr marL="0" marR="0" marT="36576"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5"/>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%in%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005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Group membership</a:t>
                      </a:r>
                      <a:endParaRPr sz="2500" u="none" strike="noStrike" cap="none" dirty="0">
                        <a:latin typeface="+mj-lt"/>
                        <a:ea typeface="Calibri"/>
                        <a:cs typeface="Calibri"/>
                        <a:sym typeface="Calibri"/>
                      </a:endParaRPr>
                    </a:p>
                  </a:txBody>
                  <a:tcPr marL="0" marR="0" marT="34272"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6"/>
                  </a:ext>
                </a:extLst>
              </a:tr>
              <a:tr h="427339">
                <a:tc>
                  <a:txBody>
                    <a:bodyPr/>
                    <a:lstStyle/>
                    <a:p>
                      <a:pPr marL="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812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Is NA</a:t>
                      </a:r>
                      <a:endParaRPr sz="2500" u="none" strike="noStrike" cap="none" dirty="0">
                        <a:latin typeface="+mj-lt"/>
                        <a:ea typeface="Calibri"/>
                        <a:cs typeface="Calibri"/>
                        <a:sym typeface="Calibri"/>
                      </a:endParaRPr>
                    </a:p>
                  </a:txBody>
                  <a:tcPr marL="0" marR="0" marT="32357"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7"/>
                  </a:ext>
                </a:extLst>
              </a:tr>
              <a:tr h="498987">
                <a:tc>
                  <a:txBody>
                    <a:bodyPr/>
                    <a:lstStyle/>
                    <a:p>
                      <a:pPr marL="1270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Is not NA</a:t>
                      </a:r>
                      <a:endParaRPr sz="2500" u="none" strike="noStrike" cap="none" dirty="0">
                        <a:latin typeface="+mj-lt"/>
                        <a:ea typeface="Calibri"/>
                        <a:cs typeface="Calibri"/>
                        <a:sym typeface="Calibri"/>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8"/>
                  </a:ext>
                </a:extLst>
              </a:tr>
            </a:tbl>
          </a:graphicData>
        </a:graphic>
      </p:graphicFrame>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32</a:t>
            </a:fld>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txBox="1">
            <a:spLocks noGrp="1"/>
          </p:cNvSpPr>
          <p:nvPr>
            <p:ph type="title" idx="4294967295"/>
          </p:nvPr>
        </p:nvSpPr>
        <p:spPr>
          <a:xfrm>
            <a:off x="2490955" y="178594"/>
            <a:ext cx="7358063" cy="1714501"/>
          </a:xfrm>
          <a:prstGeom prst="rect">
            <a:avLst/>
          </a:prstGeom>
        </p:spPr>
        <p:txBody>
          <a:bodyPr spcFirstLastPara="1" wrap="square" lIns="35719" tIns="35719" rIns="35719" bIns="35719" anchor="t" anchorCtr="0"/>
          <a:lstStyle>
            <a:lvl1pPr algn="ctr" defTabSz="584200">
              <a:defRPr sz="10000" cap="none">
                <a:solidFill>
                  <a:srgbClr val="005493"/>
                </a:solidFill>
              </a:defRPr>
            </a:lvl1pPr>
          </a:lstStyle>
          <a:p>
            <a:r>
              <a:t>Pop Quiz</a:t>
            </a:r>
          </a:p>
        </p:txBody>
      </p:sp>
      <p:sp>
        <p:nvSpPr>
          <p:cNvPr id="481" name="Shape 481"/>
          <p:cNvSpPr txBox="1">
            <a:spLocks noGrp="1"/>
          </p:cNvSpPr>
          <p:nvPr>
            <p:ph type="body" sz="quarter" idx="4294967295"/>
          </p:nvPr>
        </p:nvSpPr>
        <p:spPr>
          <a:xfrm>
            <a:off x="2356811" y="1788884"/>
            <a:ext cx="7626350" cy="1257779"/>
          </a:xfrm>
          <a:prstGeom prst="rect">
            <a:avLst/>
          </a:prstGeom>
        </p:spPr>
        <p:txBody>
          <a:bodyPr spcFirstLastPara="1" wrap="square" lIns="0" tIns="0" rIns="0" bIns="0" anchor="t" anchorCtr="0"/>
          <a:lstStyle>
            <a:lvl1pPr marL="0" indent="0" defTabSz="560831">
              <a:spcBef>
                <a:spcPts val="2300"/>
              </a:spcBef>
              <a:buSzTx/>
              <a:buNone/>
              <a:defRPr sz="5760">
                <a:solidFill>
                  <a:srgbClr val="005493"/>
                </a:solidFill>
              </a:defRPr>
            </a:lvl1pPr>
          </a:lstStyle>
          <a:p>
            <a:pPr algn="ctr"/>
            <a:r>
              <a:rPr dirty="0"/>
              <a:t>What is the result?</a:t>
            </a:r>
          </a:p>
        </p:txBody>
      </p:sp>
      <p:sp>
        <p:nvSpPr>
          <p:cNvPr id="482" name="Shape 482"/>
          <p:cNvSpPr/>
          <p:nvPr/>
        </p:nvSpPr>
        <p:spPr>
          <a:xfrm>
            <a:off x="5270501" y="3046663"/>
            <a:ext cx="1798971" cy="7646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spcBef>
                <a:spcPts val="2400"/>
              </a:spcBef>
              <a:defRPr sz="7500" b="1">
                <a:solidFill>
                  <a:srgbClr val="005493"/>
                </a:solidFill>
                <a:latin typeface="Helvetica"/>
                <a:ea typeface="Helvetica"/>
                <a:cs typeface="Helvetica"/>
                <a:sym typeface="Helvetica"/>
              </a:defRPr>
            </a:lvl1pPr>
          </a:lstStyle>
          <a:p>
            <a:r>
              <a:rPr sz="3750" dirty="0">
                <a:latin typeface="Consolas" panose="020B0609020204030204" pitchFamily="49" charset="0"/>
              </a:rPr>
              <a:t>1 == 1</a:t>
            </a:r>
          </a:p>
        </p:txBody>
      </p:sp>
      <p:sp>
        <p:nvSpPr>
          <p:cNvPr id="2" name="Slide Number Placeholder 1"/>
          <p:cNvSpPr>
            <a:spLocks noGrp="1"/>
          </p:cNvSpPr>
          <p:nvPr>
            <p:ph type="sldNum" sz="quarter" idx="2"/>
          </p:nvPr>
        </p:nvSpPr>
        <p:spPr/>
        <p:txBody>
          <a:bodyPr/>
          <a:lstStyle/>
          <a:p>
            <a:pPr algn="r"/>
            <a:fld id="{86CB4B4D-7CA3-9044-876B-883B54F8677D}" type="slidenum">
              <a:rPr lang="en-US" smtClean="0"/>
              <a:pPr algn="r"/>
              <a:t>33</a:t>
            </a:fld>
            <a:endParaRPr lang="en-US"/>
          </a:p>
        </p:txBody>
      </p:sp>
    </p:spTree>
    <p:extLst>
      <p:ext uri="{BB962C8B-B14F-4D97-AF65-F5344CB8AC3E}">
        <p14:creationId xmlns:p14="http://schemas.microsoft.com/office/powerpoint/2010/main" val="1217774732"/>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txBox="1">
            <a:spLocks noGrp="1"/>
          </p:cNvSpPr>
          <p:nvPr>
            <p:ph type="title" idx="4294967295"/>
          </p:nvPr>
        </p:nvSpPr>
        <p:spPr>
          <a:xfrm>
            <a:off x="2490955" y="178594"/>
            <a:ext cx="7358063" cy="1714501"/>
          </a:xfrm>
          <a:prstGeom prst="rect">
            <a:avLst/>
          </a:prstGeom>
        </p:spPr>
        <p:txBody>
          <a:bodyPr spcFirstLastPara="1" wrap="square" lIns="35719" tIns="35719" rIns="35719" bIns="35719" anchor="t" anchorCtr="0"/>
          <a:lstStyle>
            <a:lvl1pPr algn="ctr" defTabSz="584200">
              <a:defRPr sz="10000" cap="none">
                <a:solidFill>
                  <a:srgbClr val="005493"/>
                </a:solidFill>
              </a:defRPr>
            </a:lvl1pPr>
          </a:lstStyle>
          <a:p>
            <a:r>
              <a:t>Pop Quiz</a:t>
            </a:r>
          </a:p>
        </p:txBody>
      </p:sp>
      <p:sp>
        <p:nvSpPr>
          <p:cNvPr id="481" name="Shape 481"/>
          <p:cNvSpPr txBox="1">
            <a:spLocks noGrp="1"/>
          </p:cNvSpPr>
          <p:nvPr>
            <p:ph type="body" sz="quarter" idx="4294967295"/>
          </p:nvPr>
        </p:nvSpPr>
        <p:spPr>
          <a:xfrm>
            <a:off x="2356811" y="1788884"/>
            <a:ext cx="7626350" cy="1257779"/>
          </a:xfrm>
          <a:prstGeom prst="rect">
            <a:avLst/>
          </a:prstGeom>
        </p:spPr>
        <p:txBody>
          <a:bodyPr spcFirstLastPara="1" wrap="square" lIns="0" tIns="0" rIns="0" bIns="0" anchor="t" anchorCtr="0"/>
          <a:lstStyle>
            <a:lvl1pPr marL="0" indent="0" defTabSz="560831">
              <a:spcBef>
                <a:spcPts val="2300"/>
              </a:spcBef>
              <a:buSzTx/>
              <a:buNone/>
              <a:defRPr sz="5760">
                <a:solidFill>
                  <a:srgbClr val="005493"/>
                </a:solidFill>
              </a:defRPr>
            </a:lvl1pPr>
          </a:lstStyle>
          <a:p>
            <a:pPr algn="ctr"/>
            <a:r>
              <a:rPr dirty="0"/>
              <a:t>What is the result?</a:t>
            </a:r>
          </a:p>
        </p:txBody>
      </p:sp>
      <p:sp>
        <p:nvSpPr>
          <p:cNvPr id="482" name="Shape 482"/>
          <p:cNvSpPr/>
          <p:nvPr/>
        </p:nvSpPr>
        <p:spPr>
          <a:xfrm>
            <a:off x="4636461" y="3046663"/>
            <a:ext cx="3067049" cy="7646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spcBef>
                <a:spcPts val="2400"/>
              </a:spcBef>
              <a:defRPr sz="7500" b="1">
                <a:solidFill>
                  <a:srgbClr val="005493"/>
                </a:solidFill>
                <a:latin typeface="Helvetica"/>
                <a:ea typeface="Helvetica"/>
                <a:cs typeface="Helvetica"/>
                <a:sym typeface="Helvetica"/>
              </a:defRPr>
            </a:lvl1pPr>
          </a:lstStyle>
          <a:p>
            <a:pPr algn="ctr"/>
            <a:r>
              <a:rPr lang="en-US" sz="3750" dirty="0" smtClean="0">
                <a:latin typeface="Consolas" panose="020B0609020204030204" pitchFamily="49" charset="0"/>
              </a:rPr>
              <a:t>3</a:t>
            </a:r>
            <a:r>
              <a:rPr sz="3750" dirty="0" smtClean="0">
                <a:latin typeface="Consolas" panose="020B0609020204030204" pitchFamily="49" charset="0"/>
              </a:rPr>
              <a:t> </a:t>
            </a:r>
            <a:r>
              <a:rPr lang="en-US" sz="3750" dirty="0" smtClean="0">
                <a:latin typeface="Consolas" panose="020B0609020204030204" pitchFamily="49" charset="0"/>
              </a:rPr>
              <a:t>!=</a:t>
            </a:r>
            <a:r>
              <a:rPr sz="3750" dirty="0" smtClean="0">
                <a:latin typeface="Consolas" panose="020B0609020204030204" pitchFamily="49" charset="0"/>
              </a:rPr>
              <a:t> </a:t>
            </a:r>
            <a:r>
              <a:rPr lang="en-US" sz="3750" dirty="0" smtClean="0">
                <a:latin typeface="Consolas" panose="020B0609020204030204" pitchFamily="49" charset="0"/>
              </a:rPr>
              <a:t>1</a:t>
            </a:r>
            <a:endParaRPr sz="3750" dirty="0">
              <a:latin typeface="Consolas" panose="020B0609020204030204" pitchFamily="49" charset="0"/>
            </a:endParaRPr>
          </a:p>
        </p:txBody>
      </p:sp>
      <p:sp>
        <p:nvSpPr>
          <p:cNvPr id="2" name="Slide Number Placeholder 1"/>
          <p:cNvSpPr>
            <a:spLocks noGrp="1"/>
          </p:cNvSpPr>
          <p:nvPr>
            <p:ph type="sldNum" sz="quarter" idx="2"/>
          </p:nvPr>
        </p:nvSpPr>
        <p:spPr/>
        <p:txBody>
          <a:bodyPr/>
          <a:lstStyle/>
          <a:p>
            <a:pPr algn="r"/>
            <a:fld id="{86CB4B4D-7CA3-9044-876B-883B54F8677D}" type="slidenum">
              <a:rPr lang="en-US" smtClean="0"/>
              <a:pPr algn="r"/>
              <a:t>34</a:t>
            </a:fld>
            <a:endParaRPr lang="en-US"/>
          </a:p>
        </p:txBody>
      </p:sp>
    </p:spTree>
    <p:extLst>
      <p:ext uri="{BB962C8B-B14F-4D97-AF65-F5344CB8AC3E}">
        <p14:creationId xmlns:p14="http://schemas.microsoft.com/office/powerpoint/2010/main" val="2588662325"/>
      </p:ext>
    </p:extLst>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29"/>
          <p:cNvSpPr/>
          <p:nvPr/>
        </p:nvSpPr>
        <p:spPr>
          <a:xfrm>
            <a:off x="879676" y="2254092"/>
            <a:ext cx="5047965" cy="35515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9" name="Google Shape;269;p29"/>
          <p:cNvSpPr/>
          <p:nvPr/>
        </p:nvSpPr>
        <p:spPr>
          <a:xfrm>
            <a:off x="2545671" y="1974362"/>
            <a:ext cx="3789434" cy="4410644"/>
          </a:xfrm>
          <a:custGeom>
            <a:avLst/>
            <a:gdLst>
              <a:gd name="connsiteX0" fmla="*/ 2256215 w 10447599"/>
              <a:gd name="connsiteY0" fmla="*/ 0 h 3976184"/>
              <a:gd name="connsiteX1" fmla="*/ 0 w 10447599"/>
              <a:gd name="connsiteY1" fmla="*/ 3150 h 3976184"/>
              <a:gd name="connsiteX2" fmla="*/ 7843 w 10447599"/>
              <a:gd name="connsiteY2" fmla="*/ 1342416 h 3976184"/>
              <a:gd name="connsiteX3" fmla="*/ 3453340 w 10447599"/>
              <a:gd name="connsiteY3" fmla="*/ 3976184 h 3976184"/>
              <a:gd name="connsiteX4" fmla="*/ 10447599 w 10447599"/>
              <a:gd name="connsiteY4" fmla="*/ 247667 h 3976184"/>
              <a:gd name="connsiteX5" fmla="*/ 2256215 w 10447599"/>
              <a:gd name="connsiteY5" fmla="*/ 0 h 3976184"/>
              <a:gd name="connsiteX0" fmla="*/ 2256215 w 10447599"/>
              <a:gd name="connsiteY0" fmla="*/ 0 h 3986113"/>
              <a:gd name="connsiteX1" fmla="*/ 0 w 10447599"/>
              <a:gd name="connsiteY1" fmla="*/ 3150 h 3986113"/>
              <a:gd name="connsiteX2" fmla="*/ 7843 w 10447599"/>
              <a:gd name="connsiteY2" fmla="*/ 1342416 h 3986113"/>
              <a:gd name="connsiteX3" fmla="*/ 3563289 w 10447599"/>
              <a:gd name="connsiteY3" fmla="*/ 3986113 h 3986113"/>
              <a:gd name="connsiteX4" fmla="*/ 10447599 w 10447599"/>
              <a:gd name="connsiteY4" fmla="*/ 247667 h 3986113"/>
              <a:gd name="connsiteX5" fmla="*/ 2256215 w 10447599"/>
              <a:gd name="connsiteY5" fmla="*/ 0 h 3986113"/>
              <a:gd name="connsiteX0" fmla="*/ 2256215 w 9641301"/>
              <a:gd name="connsiteY0" fmla="*/ 0 h 3986113"/>
              <a:gd name="connsiteX1" fmla="*/ 0 w 9641301"/>
              <a:gd name="connsiteY1" fmla="*/ 3150 h 3986113"/>
              <a:gd name="connsiteX2" fmla="*/ 7843 w 9641301"/>
              <a:gd name="connsiteY2" fmla="*/ 1342416 h 3986113"/>
              <a:gd name="connsiteX3" fmla="*/ 3563289 w 9641301"/>
              <a:gd name="connsiteY3" fmla="*/ 3986113 h 3986113"/>
              <a:gd name="connsiteX4" fmla="*/ 9641301 w 9641301"/>
              <a:gd name="connsiteY4" fmla="*/ 227810 h 3986113"/>
              <a:gd name="connsiteX5" fmla="*/ 2256215 w 9641301"/>
              <a:gd name="connsiteY5" fmla="*/ 0 h 3986113"/>
              <a:gd name="connsiteX0" fmla="*/ 2282883 w 9667969"/>
              <a:gd name="connsiteY0" fmla="*/ 0 h 3986113"/>
              <a:gd name="connsiteX1" fmla="*/ 26668 w 9667969"/>
              <a:gd name="connsiteY1" fmla="*/ 3150 h 3986113"/>
              <a:gd name="connsiteX2" fmla="*/ 152 w 9667969"/>
              <a:gd name="connsiteY2" fmla="*/ 2993055 h 3986113"/>
              <a:gd name="connsiteX3" fmla="*/ 3589957 w 9667969"/>
              <a:gd name="connsiteY3" fmla="*/ 3986113 h 3986113"/>
              <a:gd name="connsiteX4" fmla="*/ 9667969 w 9667969"/>
              <a:gd name="connsiteY4" fmla="*/ 227810 h 3986113"/>
              <a:gd name="connsiteX5" fmla="*/ 2282883 w 9667969"/>
              <a:gd name="connsiteY5" fmla="*/ 0 h 3986113"/>
              <a:gd name="connsiteX0" fmla="*/ 2282885 w 9667971"/>
              <a:gd name="connsiteY0" fmla="*/ 0 h 5698806"/>
              <a:gd name="connsiteX1" fmla="*/ 26670 w 9667971"/>
              <a:gd name="connsiteY1" fmla="*/ 3150 h 5698806"/>
              <a:gd name="connsiteX2" fmla="*/ 154 w 9667971"/>
              <a:gd name="connsiteY2" fmla="*/ 2993055 h 5698806"/>
              <a:gd name="connsiteX3" fmla="*/ 5720234 w 9667971"/>
              <a:gd name="connsiteY3" fmla="*/ 5698806 h 5698806"/>
              <a:gd name="connsiteX4" fmla="*/ 9667971 w 9667971"/>
              <a:gd name="connsiteY4" fmla="*/ 227810 h 5698806"/>
              <a:gd name="connsiteX5" fmla="*/ 2282885 w 9667971"/>
              <a:gd name="connsiteY5" fmla="*/ 0 h 5698806"/>
              <a:gd name="connsiteX0" fmla="*/ 2282885 w 5720234"/>
              <a:gd name="connsiteY0" fmla="*/ 1497294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82885 w 5720234"/>
              <a:gd name="connsiteY5" fmla="*/ 1497294 h 7196100"/>
              <a:gd name="connsiteX0" fmla="*/ 2214166 w 5720234"/>
              <a:gd name="connsiteY0" fmla="*/ 976039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14166 w 5720234"/>
              <a:gd name="connsiteY5" fmla="*/ 976039 h 7196100"/>
              <a:gd name="connsiteX0" fmla="*/ 2214166 w 5766046"/>
              <a:gd name="connsiteY0" fmla="*/ 976039 h 7208511"/>
              <a:gd name="connsiteX1" fmla="*/ 26670 w 5766046"/>
              <a:gd name="connsiteY1" fmla="*/ 1500444 h 7208511"/>
              <a:gd name="connsiteX2" fmla="*/ 154 w 5766046"/>
              <a:gd name="connsiteY2" fmla="*/ 4490349 h 7208511"/>
              <a:gd name="connsiteX3" fmla="*/ 5766046 w 5766046"/>
              <a:gd name="connsiteY3" fmla="*/ 7208511 h 7208511"/>
              <a:gd name="connsiteX4" fmla="*/ 5693749 w 5766046"/>
              <a:gd name="connsiteY4" fmla="*/ 0 h 7208511"/>
              <a:gd name="connsiteX5" fmla="*/ 2214166 w 5766046"/>
              <a:gd name="connsiteY5" fmla="*/ 976039 h 7208511"/>
              <a:gd name="connsiteX0" fmla="*/ 2214166 w 5695634"/>
              <a:gd name="connsiteY0" fmla="*/ 976039 h 7183689"/>
              <a:gd name="connsiteX1" fmla="*/ 26670 w 5695634"/>
              <a:gd name="connsiteY1" fmla="*/ 1500444 h 7183689"/>
              <a:gd name="connsiteX2" fmla="*/ 154 w 5695634"/>
              <a:gd name="connsiteY2" fmla="*/ 4490349 h 7183689"/>
              <a:gd name="connsiteX3" fmla="*/ 5685874 w 5695634"/>
              <a:gd name="connsiteY3" fmla="*/ 7183689 h 7183689"/>
              <a:gd name="connsiteX4" fmla="*/ 5693749 w 5695634"/>
              <a:gd name="connsiteY4" fmla="*/ 0 h 7183689"/>
              <a:gd name="connsiteX5" fmla="*/ 2214166 w 5695634"/>
              <a:gd name="connsiteY5" fmla="*/ 976039 h 7183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5634" h="7183689" extrusionOk="0">
                <a:moveTo>
                  <a:pt x="2214166" y="976039"/>
                </a:moveTo>
                <a:lnTo>
                  <a:pt x="26670" y="1500444"/>
                </a:lnTo>
                <a:cubicBezTo>
                  <a:pt x="29284" y="1946866"/>
                  <a:pt x="-2460" y="4043927"/>
                  <a:pt x="154" y="4490349"/>
                </a:cubicBezTo>
                <a:lnTo>
                  <a:pt x="5685874" y="7183689"/>
                </a:lnTo>
                <a:cubicBezTo>
                  <a:pt x="5677046" y="4784989"/>
                  <a:pt x="5702577" y="2398700"/>
                  <a:pt x="5693749" y="0"/>
                </a:cubicBezTo>
                <a:lnTo>
                  <a:pt x="2214166" y="976039"/>
                </a:lnTo>
                <a:close/>
              </a:path>
            </a:pathLst>
          </a:custGeom>
          <a:solidFill>
            <a:srgbClr val="000000">
              <a:alpha val="38823"/>
            </a:srgbClr>
          </a:solidFill>
          <a:ln>
            <a:noFill/>
          </a:ln>
        </p:spPr>
        <p:txBody>
          <a:bodyPr spcFirstLastPara="1" wrap="square" lIns="0" tIns="0" rIns="0" bIns="0" anchor="t" anchorCtr="0">
            <a:noAutofit/>
          </a:bodyPr>
          <a:lstStyle/>
          <a:p>
            <a:endParaRPr sz="964"/>
          </a:p>
        </p:txBody>
      </p:sp>
      <p:sp>
        <p:nvSpPr>
          <p:cNvPr id="270" name="Google Shape;270;p29"/>
          <p:cNvSpPr/>
          <p:nvPr/>
        </p:nvSpPr>
        <p:spPr>
          <a:xfrm>
            <a:off x="2546430" y="2893671"/>
            <a:ext cx="1557521" cy="1851949"/>
          </a:xfrm>
          <a:custGeom>
            <a:avLst/>
            <a:gdLst/>
            <a:ahLst/>
            <a:cxnLst/>
            <a:rect l="l" t="t" r="r" b="b"/>
            <a:pathLst>
              <a:path w="1908809" h="1214754" extrusionOk="0">
                <a:moveTo>
                  <a:pt x="0" y="0"/>
                </a:moveTo>
                <a:lnTo>
                  <a:pt x="1908437" y="0"/>
                </a:lnTo>
                <a:lnTo>
                  <a:pt x="1908437" y="1214400"/>
                </a:lnTo>
                <a:lnTo>
                  <a:pt x="0" y="1214400"/>
                </a:lnTo>
                <a:lnTo>
                  <a:pt x="0" y="0"/>
                </a:lnTo>
                <a:close/>
              </a:path>
            </a:pathLst>
          </a:custGeom>
          <a:solidFill>
            <a:srgbClr val="53585F">
              <a:alpha val="60392"/>
            </a:srgbClr>
          </a:solidFill>
          <a:ln>
            <a:noFill/>
          </a:ln>
        </p:spPr>
        <p:txBody>
          <a:bodyPr spcFirstLastPara="1" wrap="square" lIns="0" tIns="0" rIns="0" bIns="0" anchor="t" anchorCtr="0">
            <a:noAutofit/>
          </a:bodyPr>
          <a:lstStyle/>
          <a:p>
            <a:endParaRPr sz="964"/>
          </a:p>
        </p:txBody>
      </p:sp>
      <p:sp>
        <p:nvSpPr>
          <p:cNvPr id="271" name="Google Shape;271;p29"/>
          <p:cNvSpPr txBox="1">
            <a:spLocks noGrp="1"/>
          </p:cNvSpPr>
          <p:nvPr>
            <p:ph type="title"/>
          </p:nvPr>
        </p:nvSpPr>
        <p:spPr>
          <a:xfrm>
            <a:off x="4344672" y="995527"/>
            <a:ext cx="3515464" cy="762429"/>
          </a:xfrm>
          <a:prstGeom prst="rect">
            <a:avLst/>
          </a:prstGeom>
          <a:noFill/>
          <a:ln>
            <a:noFill/>
          </a:ln>
        </p:spPr>
        <p:txBody>
          <a:bodyPr spcFirstLastPara="1" wrap="square" lIns="0" tIns="8839" rIns="0" bIns="0" anchor="t" anchorCtr="0">
            <a:noAutofit/>
          </a:bodyPr>
          <a:lstStyle/>
          <a:p>
            <a:pPr marL="6803"/>
            <a:r>
              <a:rPr lang="en-US" sz="4312" dirty="0" smtClean="0">
                <a:solidFill>
                  <a:srgbClr val="000000"/>
                </a:solidFill>
              </a:rPr>
              <a:t>filter() variants</a:t>
            </a:r>
            <a:endParaRPr sz="4312" dirty="0"/>
          </a:p>
        </p:txBody>
      </p:sp>
      <p:sp>
        <p:nvSpPr>
          <p:cNvPr id="9" name="Google Shape;46;p7"/>
          <p:cNvSpPr>
            <a:spLocks noChangeAspect="1"/>
          </p:cNvSpPr>
          <p:nvPr/>
        </p:nvSpPr>
        <p:spPr>
          <a:xfrm>
            <a:off x="11112819" y="5835130"/>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5"/>
          <a:stretch>
            <a:fillRect/>
          </a:stretch>
        </p:blipFill>
        <p:spPr>
          <a:xfrm>
            <a:off x="6323946" y="1974613"/>
            <a:ext cx="3757314" cy="4418013"/>
          </a:xfrm>
          <a:prstGeom prst="rect">
            <a:avLst/>
          </a:prstGeom>
          <a:ln>
            <a:noFill/>
          </a:ln>
          <a:effectLst>
            <a:outerShdw blurRad="292100" dist="139700" dir="2700000" algn="tl" rotWithShape="0">
              <a:srgbClr val="333333">
                <a:alpha val="65000"/>
              </a:srgbClr>
            </a:outerShdw>
          </a:effectLst>
        </p:spPr>
      </p:pic>
      <p:sp>
        <p:nvSpPr>
          <p:cNvPr id="3" name="Slide Number Placeholder 2"/>
          <p:cNvSpPr>
            <a:spLocks noGrp="1"/>
          </p:cNvSpPr>
          <p:nvPr>
            <p:ph type="sldNum" idx="12"/>
          </p:nvPr>
        </p:nvSpPr>
        <p:spPr>
          <a:xfrm>
            <a:off x="9291808" y="6327837"/>
            <a:ext cx="2804134" cy="342964"/>
          </a:xfrm>
        </p:spPr>
        <p:txBody>
          <a:bodyPr/>
          <a:lstStyle/>
          <a:p>
            <a:fld id="{00000000-1234-1234-1234-123412341234}" type="slidenum">
              <a:rPr lang="en-US" smtClean="0"/>
              <a:pPr/>
              <a:t>35</a:t>
            </a:fld>
            <a:endParaRPr lang="en-US" dirty="0"/>
          </a:p>
        </p:txBody>
      </p:sp>
    </p:spTree>
    <p:extLst>
      <p:ext uri="{BB962C8B-B14F-4D97-AF65-F5344CB8AC3E}">
        <p14:creationId xmlns:p14="http://schemas.microsoft.com/office/powerpoint/2010/main" val="31082332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36</a:t>
            </a:fld>
            <a:endParaRPr lang="en-US">
              <a:solidFill>
                <a:prstClr val="black">
                  <a:lumMod val="95000"/>
                  <a:lumOff val="5000"/>
                </a:prstClr>
              </a:solidFill>
            </a:endParaRPr>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3604506" y="614555"/>
            <a:ext cx="464824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smtClean="0">
                <a:solidFill>
                  <a:srgbClr val="005493"/>
                </a:solidFill>
                <a:latin typeface="Arial" panose="020B0604020202020204" pitchFamily="34" charset="0"/>
                <a:cs typeface="Arial" panose="020B0604020202020204" pitchFamily="34" charset="0"/>
              </a:rPr>
              <a:t>Your Turn 3</a:t>
            </a:r>
            <a:endParaRPr lang="en-US" dirty="0">
              <a:solidFill>
                <a:srgbClr val="005493"/>
              </a:solidFill>
              <a:latin typeface="Arial" panose="020B0604020202020204" pitchFamily="34" charset="0"/>
              <a:cs typeface="Arial" panose="020B0604020202020204" pitchFamily="34" charset="0"/>
            </a:endParaRPr>
          </a:p>
        </p:txBody>
      </p:sp>
      <p:sp>
        <p:nvSpPr>
          <p:cNvPr id="6" name="Google Shape;351;p37"/>
          <p:cNvSpPr txBox="1"/>
          <p:nvPr/>
        </p:nvSpPr>
        <p:spPr>
          <a:xfrm>
            <a:off x="1405053" y="1890818"/>
            <a:ext cx="10715009"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3200" dirty="0" smtClean="0">
                <a:solidFill>
                  <a:srgbClr val="005493"/>
                </a:solidFill>
                <a:latin typeface="Arial" panose="020B0604020202020204" pitchFamily="34" charset="0"/>
                <a:ea typeface="Calibri"/>
                <a:cs typeface="Arial" panose="020B0604020202020204" pitchFamily="34" charset="0"/>
                <a:sym typeface="Calibri"/>
              </a:rPr>
              <a:t>Use filter() with the </a:t>
            </a:r>
            <a:r>
              <a:rPr lang="en-US" sz="3200" dirty="0">
                <a:solidFill>
                  <a:srgbClr val="005493"/>
                </a:solidFill>
                <a:latin typeface="Arial" panose="020B0604020202020204" pitchFamily="34" charset="0"/>
                <a:ea typeface="Calibri"/>
                <a:cs typeface="Arial" panose="020B0604020202020204" pitchFamily="34" charset="0"/>
                <a:sym typeface="Calibri"/>
              </a:rPr>
              <a:t>logical operators to </a:t>
            </a:r>
            <a:r>
              <a:rPr lang="en-US" sz="3200" dirty="0" smtClean="0">
                <a:solidFill>
                  <a:srgbClr val="005493"/>
                </a:solidFill>
                <a:latin typeface="Arial" panose="020B0604020202020204" pitchFamily="34" charset="0"/>
                <a:ea typeface="Calibri"/>
                <a:cs typeface="Arial" panose="020B0604020202020204" pitchFamily="34" charset="0"/>
                <a:sym typeface="Calibri"/>
              </a:rPr>
              <a:t>find:</a:t>
            </a:r>
            <a:endParaRPr lang="en-US" sz="3600" dirty="0">
              <a:solidFill>
                <a:srgbClr val="005493"/>
              </a:solidFill>
              <a:latin typeface="Arial" panose="020B0604020202020204" pitchFamily="34" charset="0"/>
              <a:ea typeface="Calibri"/>
              <a:cs typeface="Arial" panose="020B0604020202020204" pitchFamily="34" charset="0"/>
              <a:sym typeface="Calibri"/>
            </a:endParaRPr>
          </a:p>
          <a:p>
            <a:pPr marL="6803" marR="2721">
              <a:lnSpc>
                <a:spcPct val="124848"/>
              </a:lnSpc>
            </a:pPr>
            <a:endParaRPr lang="en-US" sz="2800" dirty="0" smtClean="0">
              <a:solidFill>
                <a:srgbClr val="005493"/>
              </a:solidFill>
              <a:latin typeface="Arial" panose="020B0604020202020204" pitchFamily="34" charset="0"/>
              <a:ea typeface="Calibri"/>
              <a:cs typeface="Arial" panose="020B0604020202020204" pitchFamily="34" charset="0"/>
              <a:sym typeface="Calibri"/>
            </a:endParaRP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Every test for patients </a:t>
            </a:r>
            <a:r>
              <a:rPr lang="en-US" sz="2800" b="1" dirty="0">
                <a:solidFill>
                  <a:srgbClr val="005493"/>
                </a:solidFill>
                <a:latin typeface="Arial" panose="020B0604020202020204" pitchFamily="34" charset="0"/>
                <a:ea typeface="Calibri"/>
                <a:cs typeface="Arial" panose="020B0604020202020204" pitchFamily="34" charset="0"/>
                <a:sym typeface="Calibri"/>
              </a:rPr>
              <a:t>over age </a:t>
            </a:r>
            <a:r>
              <a:rPr lang="en-US" sz="2800" b="1" dirty="0" smtClean="0">
                <a:solidFill>
                  <a:srgbClr val="005493"/>
                </a:solidFill>
                <a:latin typeface="Arial" panose="020B0604020202020204" pitchFamily="34" charset="0"/>
                <a:ea typeface="Calibri"/>
                <a:cs typeface="Arial" panose="020B0604020202020204" pitchFamily="34" charset="0"/>
                <a:sym typeface="Calibri"/>
              </a:rPr>
              <a:t>80</a:t>
            </a: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All of the </a:t>
            </a:r>
            <a:r>
              <a:rPr lang="en-US" sz="2800" dirty="0" err="1">
                <a:solidFill>
                  <a:srgbClr val="005493"/>
                </a:solidFill>
                <a:latin typeface="Arial" panose="020B0604020202020204" pitchFamily="34" charset="0"/>
                <a:ea typeface="Calibri"/>
                <a:cs typeface="Arial" panose="020B0604020202020204" pitchFamily="34" charset="0"/>
                <a:sym typeface="Calibri"/>
              </a:rPr>
              <a:t>covid</a:t>
            </a:r>
            <a:r>
              <a:rPr lang="en-US" sz="2800" dirty="0">
                <a:solidFill>
                  <a:srgbClr val="005493"/>
                </a:solidFill>
                <a:latin typeface="Arial" panose="020B0604020202020204" pitchFamily="34" charset="0"/>
                <a:ea typeface="Calibri"/>
                <a:cs typeface="Arial" panose="020B0604020202020204" pitchFamily="34" charset="0"/>
                <a:sym typeface="Calibri"/>
              </a:rPr>
              <a:t> </a:t>
            </a:r>
            <a:r>
              <a:rPr lang="en-US" sz="2800" dirty="0" smtClean="0">
                <a:solidFill>
                  <a:srgbClr val="005493"/>
                </a:solidFill>
                <a:latin typeface="Arial" panose="020B0604020202020204" pitchFamily="34" charset="0"/>
                <a:ea typeface="Calibri"/>
                <a:cs typeface="Arial" panose="020B0604020202020204" pitchFamily="34" charset="0"/>
                <a:sym typeface="Calibri"/>
              </a:rPr>
              <a:t>testing where </a:t>
            </a:r>
            <a:r>
              <a:rPr lang="en-US" sz="2800" dirty="0">
                <a:solidFill>
                  <a:srgbClr val="005493"/>
                </a:solidFill>
                <a:latin typeface="Arial" panose="020B0604020202020204" pitchFamily="34" charset="0"/>
                <a:ea typeface="Calibri"/>
                <a:cs typeface="Arial" panose="020B0604020202020204" pitchFamily="34" charset="0"/>
                <a:sym typeface="Calibri"/>
              </a:rPr>
              <a:t>the demographic group (</a:t>
            </a:r>
            <a:r>
              <a:rPr lang="en-US" sz="2800" dirty="0" err="1">
                <a:solidFill>
                  <a:srgbClr val="005493"/>
                </a:solidFill>
                <a:latin typeface="Arial" panose="020B0604020202020204" pitchFamily="34" charset="0"/>
                <a:ea typeface="Calibri"/>
                <a:cs typeface="Arial" panose="020B0604020202020204" pitchFamily="34" charset="0"/>
                <a:sym typeface="Calibri"/>
              </a:rPr>
              <a:t>demo_group</a:t>
            </a:r>
            <a:r>
              <a:rPr lang="en-US" sz="2800" dirty="0">
                <a:solidFill>
                  <a:srgbClr val="005493"/>
                </a:solidFill>
                <a:latin typeface="Arial" panose="020B0604020202020204" pitchFamily="34" charset="0"/>
                <a:ea typeface="Calibri"/>
                <a:cs typeface="Arial" panose="020B0604020202020204" pitchFamily="34" charset="0"/>
                <a:sym typeface="Calibri"/>
              </a:rPr>
              <a:t>) is </a:t>
            </a:r>
            <a:r>
              <a:rPr lang="en-US" sz="2800" b="1" dirty="0">
                <a:solidFill>
                  <a:srgbClr val="005493"/>
                </a:solidFill>
                <a:latin typeface="Arial" panose="020B0604020202020204" pitchFamily="34" charset="0"/>
                <a:ea typeface="Calibri"/>
                <a:cs typeface="Arial" panose="020B0604020202020204" pitchFamily="34" charset="0"/>
                <a:sym typeface="Calibri"/>
              </a:rPr>
              <a:t>equal to "</a:t>
            </a:r>
            <a:r>
              <a:rPr lang="en-US" sz="2800" b="1" dirty="0" smtClean="0">
                <a:solidFill>
                  <a:srgbClr val="005493"/>
                </a:solidFill>
                <a:latin typeface="Arial" panose="020B0604020202020204" pitchFamily="34" charset="0"/>
                <a:ea typeface="Calibri"/>
                <a:cs typeface="Arial" panose="020B0604020202020204" pitchFamily="34" charset="0"/>
                <a:sym typeface="Calibri"/>
              </a:rPr>
              <a:t>client"</a:t>
            </a:r>
          </a:p>
          <a:p>
            <a:pPr marL="464003" marR="2721" indent="-457200">
              <a:lnSpc>
                <a:spcPct val="124848"/>
              </a:lnSpc>
              <a:buClr>
                <a:srgbClr val="3577A9"/>
              </a:buClr>
              <a:buFont typeface="Arial" panose="020B0604020202020204" pitchFamily="34" charset="0"/>
              <a:buChar char="•"/>
            </a:pPr>
            <a:r>
              <a:rPr lang="en-US" sz="2800" dirty="0" smtClean="0">
                <a:solidFill>
                  <a:srgbClr val="005493"/>
                </a:solidFill>
                <a:latin typeface="Arial" panose="020B0604020202020204" pitchFamily="34" charset="0"/>
                <a:ea typeface="Calibri"/>
                <a:cs typeface="Arial" panose="020B0604020202020204" pitchFamily="34" charset="0"/>
                <a:sym typeface="Calibri"/>
              </a:rPr>
              <a:t>CHALLENGE: </a:t>
            </a:r>
          </a:p>
          <a:p>
            <a:pPr marL="914400" marR="2721" lvl="3" indent="-45085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All of the </a:t>
            </a:r>
            <a:r>
              <a:rPr lang="en-US" sz="2800" dirty="0" err="1">
                <a:solidFill>
                  <a:srgbClr val="005493"/>
                </a:solidFill>
                <a:latin typeface="Arial" panose="020B0604020202020204" pitchFamily="34" charset="0"/>
                <a:ea typeface="Calibri"/>
                <a:cs typeface="Arial" panose="020B0604020202020204" pitchFamily="34" charset="0"/>
                <a:sym typeface="Calibri"/>
              </a:rPr>
              <a:t>covid</a:t>
            </a:r>
            <a:r>
              <a:rPr lang="en-US" sz="2800" dirty="0">
                <a:solidFill>
                  <a:srgbClr val="005493"/>
                </a:solidFill>
                <a:latin typeface="Arial" panose="020B0604020202020204" pitchFamily="34" charset="0"/>
                <a:ea typeface="Calibri"/>
                <a:cs typeface="Arial" panose="020B0604020202020204" pitchFamily="34" charset="0"/>
                <a:sym typeface="Calibri"/>
              </a:rPr>
              <a:t> testing where the patient class (</a:t>
            </a:r>
            <a:r>
              <a:rPr lang="en-US" sz="2800" dirty="0" err="1">
                <a:solidFill>
                  <a:srgbClr val="005493"/>
                </a:solidFill>
                <a:latin typeface="Arial" panose="020B0604020202020204" pitchFamily="34" charset="0"/>
                <a:ea typeface="Calibri"/>
                <a:cs typeface="Arial" panose="020B0604020202020204" pitchFamily="34" charset="0"/>
                <a:sym typeface="Calibri"/>
              </a:rPr>
              <a:t>patient_class</a:t>
            </a:r>
            <a:r>
              <a:rPr lang="en-US" sz="2800" dirty="0">
                <a:solidFill>
                  <a:srgbClr val="005493"/>
                </a:solidFill>
                <a:latin typeface="Arial" panose="020B0604020202020204" pitchFamily="34" charset="0"/>
                <a:ea typeface="Calibri"/>
                <a:cs typeface="Arial" panose="020B0604020202020204" pitchFamily="34" charset="0"/>
                <a:sym typeface="Calibri"/>
              </a:rPr>
              <a:t>) </a:t>
            </a:r>
            <a:r>
              <a:rPr lang="en-US" sz="2800" b="1" dirty="0">
                <a:solidFill>
                  <a:srgbClr val="005493"/>
                </a:solidFill>
                <a:latin typeface="Arial" panose="020B0604020202020204" pitchFamily="34" charset="0"/>
                <a:ea typeface="Calibri"/>
                <a:cs typeface="Arial" panose="020B0604020202020204" pitchFamily="34" charset="0"/>
                <a:sym typeface="Calibri"/>
              </a:rPr>
              <a:t>is NA</a:t>
            </a:r>
            <a:r>
              <a:rPr lang="en-US" sz="2800" dirty="0">
                <a:solidFill>
                  <a:srgbClr val="005493"/>
                </a:solidFill>
                <a:latin typeface="Arial" panose="020B0604020202020204" pitchFamily="34" charset="0"/>
                <a:ea typeface="Calibri"/>
                <a:cs typeface="Arial" panose="020B0604020202020204" pitchFamily="34" charset="0"/>
                <a:sym typeface="Calibri"/>
              </a:rPr>
              <a:t> </a:t>
            </a:r>
            <a:r>
              <a:rPr lang="en-US" sz="2800" dirty="0" smtClean="0">
                <a:solidFill>
                  <a:srgbClr val="005493"/>
                </a:solidFill>
                <a:latin typeface="Arial" panose="020B0604020202020204" pitchFamily="34" charset="0"/>
                <a:ea typeface="Calibri"/>
                <a:cs typeface="Arial" panose="020B0604020202020204" pitchFamily="34" charset="0"/>
                <a:sym typeface="Calibri"/>
              </a:rPr>
              <a:t>[</a:t>
            </a:r>
            <a:r>
              <a:rPr lang="en-US" sz="2800" dirty="0">
                <a:solidFill>
                  <a:srgbClr val="005493"/>
                </a:solidFill>
                <a:latin typeface="Arial" panose="020B0604020202020204" pitchFamily="34" charset="0"/>
                <a:ea typeface="Calibri"/>
                <a:cs typeface="Arial" panose="020B0604020202020204" pitchFamily="34" charset="0"/>
                <a:sym typeface="Calibri"/>
              </a:rPr>
              <a:t>Hint: See slide titled "Logical Tests"]</a:t>
            </a:r>
            <a:endParaRPr sz="2800" dirty="0">
              <a:solidFill>
                <a:srgbClr val="005493"/>
              </a:solidFill>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29771300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536950" y="2560061"/>
            <a:ext cx="4671041" cy="1539482"/>
          </a:xfrm>
          <a:prstGeom prst="rect">
            <a:avLst/>
          </a:prstGeom>
          <a:noFill/>
          <a:ln>
            <a:noFill/>
          </a:ln>
        </p:spPr>
        <p:txBody>
          <a:bodyPr spcFirstLastPara="1" wrap="square" lIns="0" tIns="9522" rIns="0" bIns="0" anchor="t" anchorCtr="0">
            <a:noAutofit/>
          </a:bodyPr>
          <a:lstStyle/>
          <a:p>
            <a:pPr marL="6803"/>
            <a:r>
              <a:rPr lang="en-US" sz="8812" dirty="0" smtClean="0">
                <a:solidFill>
                  <a:srgbClr val="F0F0F0"/>
                </a:solidFill>
              </a:rPr>
              <a:t>arrange()</a:t>
            </a:r>
            <a:endParaRPr sz="8812" dirty="0"/>
          </a:p>
        </p:txBody>
      </p:sp>
      <p:sp>
        <p:nvSpPr>
          <p:cNvPr id="2" name="Slide Number Placeholder 1"/>
          <p:cNvSpPr>
            <a:spLocks noGrp="1"/>
          </p:cNvSpPr>
          <p:nvPr>
            <p:ph type="sldNum" idx="12"/>
          </p:nvPr>
        </p:nvSpPr>
        <p:spPr/>
        <p:txBody>
          <a:bodyPr/>
          <a:lstStyle/>
          <a:p>
            <a:fld id="{00000000-1234-1234-1234-123412341234}" type="slidenum">
              <a:rPr lang="en-US" smtClean="0"/>
              <a:pPr/>
              <a:t>37</a:t>
            </a:fld>
            <a:endParaRPr lang="en-US"/>
          </a:p>
        </p:txBody>
      </p:sp>
    </p:spTree>
    <p:extLst>
      <p:ext uri="{BB962C8B-B14F-4D97-AF65-F5344CB8AC3E}">
        <p14:creationId xmlns:p14="http://schemas.microsoft.com/office/powerpoint/2010/main" val="1438081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4619758" y="684400"/>
            <a:ext cx="2952485" cy="777536"/>
          </a:xfrm>
          <a:prstGeom prst="rect">
            <a:avLst/>
          </a:prstGeom>
          <a:noFill/>
          <a:ln>
            <a:noFill/>
          </a:ln>
        </p:spPr>
        <p:txBody>
          <a:bodyPr spcFirstLastPara="1" wrap="square" lIns="0" tIns="6455" rIns="0" bIns="0" anchor="t" anchorCtr="0">
            <a:noAutofit/>
          </a:bodyPr>
          <a:lstStyle/>
          <a:p>
            <a:pPr marL="6803" algn="ctr"/>
            <a:r>
              <a:rPr lang="en-US" dirty="0" smtClean="0">
                <a:solidFill>
                  <a:srgbClr val="000000"/>
                </a:solidFill>
              </a:rPr>
              <a:t>arrange()</a:t>
            </a:r>
            <a:endParaRPr dirty="0"/>
          </a:p>
        </p:txBody>
      </p:sp>
      <p:sp>
        <p:nvSpPr>
          <p:cNvPr id="16"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a:t>
            </a:r>
            <a:r>
              <a:rPr lang="en-US" sz="2800" dirty="0" smtClean="0">
                <a:latin typeface="+mj-lt"/>
                <a:ea typeface="Calibri"/>
                <a:cs typeface="Calibri"/>
                <a:sym typeface="Calibri"/>
              </a:rPr>
              <a:t>rows by values in a column</a:t>
            </a:r>
            <a:endParaRPr sz="2800" dirty="0">
              <a:latin typeface="+mj-lt"/>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idx="12"/>
          </p:nvPr>
        </p:nvSpPr>
        <p:spPr/>
        <p:txBody>
          <a:bodyPr/>
          <a:lstStyle/>
          <a:p>
            <a:fld id="{00000000-1234-1234-1234-123412341234}" type="slidenum">
              <a:rPr lang="en-US" smtClean="0"/>
              <a:pPr/>
              <a:t>38</a:t>
            </a:fld>
            <a:endParaRPr lang="en-US"/>
          </a:p>
        </p:txBody>
      </p:sp>
      <p:graphicFrame>
        <p:nvGraphicFramePr>
          <p:cNvPr id="9" name="Table 8"/>
          <p:cNvGraphicFramePr>
            <a:graphicFrameLocks noGrp="1"/>
          </p:cNvGraphicFramePr>
          <p:nvPr>
            <p:extLst>
              <p:ext uri="{D42A27DB-BD31-4B8C-83A1-F6EECF244321}">
                <p14:modId xmlns:p14="http://schemas.microsoft.com/office/powerpoint/2010/main" val="1757298106"/>
              </p:ext>
            </p:extLst>
          </p:nvPr>
        </p:nvGraphicFramePr>
        <p:xfrm>
          <a:off x="170751" y="2693422"/>
          <a:ext cx="5378884" cy="2671130"/>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534226">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3"/>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45154971"/>
              </p:ext>
            </p:extLst>
          </p:nvPr>
        </p:nvGraphicFramePr>
        <p:xfrm>
          <a:off x="6704901" y="2694447"/>
          <a:ext cx="5378884" cy="2671125"/>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534225">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grpSp>
        <p:nvGrpSpPr>
          <p:cNvPr id="11" name="Group 10"/>
          <p:cNvGrpSpPr/>
          <p:nvPr/>
        </p:nvGrpSpPr>
        <p:grpSpPr>
          <a:xfrm>
            <a:off x="7113499" y="5134799"/>
            <a:ext cx="3329484" cy="1586106"/>
            <a:chOff x="6009784" y="4089073"/>
            <a:chExt cx="2928396" cy="2552214"/>
          </a:xfrm>
        </p:grpSpPr>
        <p:sp>
          <p:nvSpPr>
            <p:cNvPr id="12"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smtClean="0">
                  <a:solidFill>
                    <a:srgbClr val="FFFFFF"/>
                  </a:solidFill>
                  <a:latin typeface="Trebuchet MS"/>
                  <a:ea typeface="Trebuchet MS"/>
                  <a:cs typeface="Trebuchet MS"/>
                  <a:sym typeface="Trebuchet MS"/>
                </a:rPr>
                <a:t>  </a:t>
              </a:r>
              <a:r>
                <a:rPr lang="en-US" sz="2062" dirty="0" smtClean="0">
                  <a:solidFill>
                    <a:srgbClr val="FFFFFF"/>
                  </a:solidFill>
                  <a:latin typeface="Trebuchet MS"/>
                  <a:ea typeface="Trebuchet MS"/>
                  <a:cs typeface="Trebuchet MS"/>
                  <a:sym typeface="Trebuchet MS"/>
                </a:rPr>
                <a:t>Number of rows</a:t>
              </a:r>
            </a:p>
            <a:p>
              <a:pPr marL="8164">
                <a:lnSpc>
                  <a:spcPct val="116753"/>
                </a:lnSpc>
              </a:pPr>
              <a:r>
                <a:rPr lang="en-US" sz="2800" b="1" dirty="0" smtClean="0">
                  <a:solidFill>
                    <a:srgbClr val="FFFFFF"/>
                  </a:solidFill>
                  <a:latin typeface="Verdana" panose="020B0604030504040204" pitchFamily="34" charset="0"/>
                  <a:ea typeface="Verdana" panose="020B0604030504040204" pitchFamily="34" charset="0"/>
                  <a:cs typeface="Calibri"/>
                  <a:sym typeface="Trebuchet MS"/>
                </a:rPr>
                <a:t>=</a:t>
              </a:r>
              <a:r>
                <a:rPr lang="en-US" sz="2800" dirty="0" smtClean="0">
                  <a:solidFill>
                    <a:srgbClr val="FFFFFF"/>
                  </a:solidFill>
                  <a:latin typeface="Trebuchet MS"/>
                  <a:ea typeface="Calibri"/>
                  <a:cs typeface="Calibri"/>
                  <a:sym typeface="Trebuchet MS"/>
                </a:rPr>
                <a:t> </a:t>
              </a:r>
              <a:r>
                <a:rPr lang="en-US" sz="2062" dirty="0" smtClean="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282583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253087"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arrange(</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0365C0"/>
                </a:solidFill>
                <a:latin typeface="Consolas" panose="020B0609020204030204" pitchFamily="49" charset="0"/>
                <a:ea typeface="Courier New"/>
                <a:cs typeface="Consolas" panose="020B0609020204030204" pitchFamily="49" charset="0"/>
                <a:sym typeface="Courier New"/>
              </a:rPr>
              <a:t>,</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172;p20"/>
          <p:cNvSpPr/>
          <p:nvPr/>
        </p:nvSpPr>
        <p:spPr>
          <a:xfrm>
            <a:off x="4867705" y="2926883"/>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 name="Google Shape;173;p20"/>
          <p:cNvSpPr txBox="1"/>
          <p:nvPr/>
        </p:nvSpPr>
        <p:spPr>
          <a:xfrm>
            <a:off x="4947920" y="3844021"/>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a:t>
            </a:r>
            <a:r>
              <a:rPr lang="en-US" sz="2800" b="1" dirty="0" smtClean="0">
                <a:solidFill>
                  <a:srgbClr val="FFFFFF"/>
                </a:solidFill>
                <a:latin typeface="Trebuchet MS"/>
                <a:ea typeface="Trebuchet MS"/>
                <a:cs typeface="Trebuchet MS"/>
                <a:sym typeface="Trebuchet MS"/>
              </a:rPr>
              <a:t>arrange by</a:t>
            </a:r>
            <a:endParaRPr sz="2800" dirty="0">
              <a:latin typeface="Trebuchet MS"/>
              <a:ea typeface="Trebuchet MS"/>
              <a:cs typeface="Trebuchet MS"/>
              <a:sym typeface="Trebuchet MS"/>
            </a:endParaRPr>
          </a:p>
        </p:txBody>
      </p:sp>
      <p:sp>
        <p:nvSpPr>
          <p:cNvPr id="18"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9"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sp>
        <p:nvSpPr>
          <p:cNvPr id="2" name="Slide Number Placeholder 1"/>
          <p:cNvSpPr>
            <a:spLocks noGrp="1"/>
          </p:cNvSpPr>
          <p:nvPr>
            <p:ph type="sldNum" idx="12"/>
          </p:nvPr>
        </p:nvSpPr>
        <p:spPr/>
        <p:txBody>
          <a:bodyPr/>
          <a:lstStyle/>
          <a:p>
            <a:fld id="{00000000-1234-1234-1234-123412341234}" type="slidenum">
              <a:rPr lang="en-US" smtClean="0"/>
              <a:pPr/>
              <a:t>39</a:t>
            </a:fld>
            <a:endParaRPr lang="en-US"/>
          </a:p>
        </p:txBody>
      </p:sp>
      <p:sp>
        <p:nvSpPr>
          <p:cNvPr id="20" name="Google Shape;293;p32"/>
          <p:cNvSpPr txBox="1">
            <a:spLocks noGrp="1"/>
          </p:cNvSpPr>
          <p:nvPr>
            <p:ph type="title"/>
          </p:nvPr>
        </p:nvSpPr>
        <p:spPr>
          <a:xfrm>
            <a:off x="4619758" y="684400"/>
            <a:ext cx="2952485" cy="777536"/>
          </a:xfrm>
          <a:prstGeom prst="rect">
            <a:avLst/>
          </a:prstGeom>
          <a:noFill/>
          <a:ln>
            <a:noFill/>
          </a:ln>
        </p:spPr>
        <p:txBody>
          <a:bodyPr spcFirstLastPara="1" wrap="square" lIns="0" tIns="6455" rIns="0" bIns="0" anchor="t" anchorCtr="0">
            <a:noAutofit/>
          </a:bodyPr>
          <a:lstStyle/>
          <a:p>
            <a:pPr marL="6803" algn="ctr"/>
            <a:r>
              <a:rPr lang="en-US" dirty="0" smtClean="0">
                <a:solidFill>
                  <a:srgbClr val="000000"/>
                </a:solidFill>
              </a:rPr>
              <a:t>arrange()</a:t>
            </a:r>
            <a:endParaRPr dirty="0"/>
          </a:p>
        </p:txBody>
      </p:sp>
      <p:sp>
        <p:nvSpPr>
          <p:cNvPr id="21"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a:t>
            </a:r>
            <a:r>
              <a:rPr lang="en-US" sz="2800" dirty="0" smtClean="0">
                <a:latin typeface="+mj-lt"/>
                <a:ea typeface="Calibri"/>
                <a:cs typeface="Calibri"/>
                <a:sym typeface="Calibri"/>
              </a:rPr>
              <a:t>rows by values in a column</a:t>
            </a:r>
            <a:endParaRPr sz="2800" dirty="0">
              <a:latin typeface="+mj-lt"/>
              <a:ea typeface="Calibri"/>
              <a:cs typeface="Calibri"/>
              <a:sym typeface="Calibri"/>
            </a:endParaRPr>
          </a:p>
        </p:txBody>
      </p:sp>
    </p:spTree>
    <p:extLst>
      <p:ext uri="{BB962C8B-B14F-4D97-AF65-F5344CB8AC3E}">
        <p14:creationId xmlns:p14="http://schemas.microsoft.com/office/powerpoint/2010/main" val="6214709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a:xfrm>
            <a:off x="9286812" y="6465271"/>
            <a:ext cx="2804134" cy="342964"/>
          </a:xfrm>
        </p:spPr>
        <p:txBody>
          <a:bodyPr/>
          <a:lstStyle/>
          <a:p>
            <a:fld id="{00000000-1234-1234-1234-123412341234}" type="slidenum">
              <a:rPr lang="en-US" smtClean="0"/>
              <a:pPr/>
              <a:t>4</a:t>
            </a:fld>
            <a:endParaRPr lang="en-US" dirty="0"/>
          </a:p>
        </p:txBody>
      </p:sp>
      <p:sp>
        <p:nvSpPr>
          <p:cNvPr id="6" name="TextBox 1">
            <a:extLst>
              <a:ext uri="{FF2B5EF4-FFF2-40B4-BE49-F238E27FC236}">
                <a16:creationId xmlns:a16="http://schemas.microsoft.com/office/drawing/2014/main" id="{BA5E8F3C-E7A3-CC49-8EBA-E7177324CB62}"/>
              </a:ext>
            </a:extLst>
          </p:cNvPr>
          <p:cNvSpPr txBox="1"/>
          <p:nvPr/>
        </p:nvSpPr>
        <p:spPr>
          <a:xfrm>
            <a:off x="626225" y="674400"/>
            <a:ext cx="10939550" cy="40318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t>Goal</a:t>
            </a:r>
            <a:endParaRPr lang="en-US" sz="3200" dirty="0"/>
          </a:p>
          <a:p>
            <a:pPr marL="514350" indent="-514350">
              <a:buAutoNum type="arabicPeriod"/>
            </a:pPr>
            <a:r>
              <a:rPr lang="en-US" sz="2400" dirty="0" smtClean="0"/>
              <a:t>Learn </a:t>
            </a:r>
            <a:r>
              <a:rPr lang="en-US" sz="2400" dirty="0"/>
              <a:t>how to use </a:t>
            </a:r>
            <a:r>
              <a:rPr lang="en-US" sz="2400" dirty="0" smtClean="0"/>
              <a:t>dplyr </a:t>
            </a:r>
            <a:r>
              <a:rPr lang="en-US" sz="2400" dirty="0"/>
              <a:t>to </a:t>
            </a:r>
            <a:r>
              <a:rPr lang="en-US" sz="2400" dirty="0" smtClean="0"/>
              <a:t>transform data frames</a:t>
            </a:r>
          </a:p>
          <a:p>
            <a:pPr marL="514350" indent="-514350">
              <a:buAutoNum type="arabicPeriod"/>
            </a:pPr>
            <a:r>
              <a:rPr lang="en-US" sz="2400" dirty="0" smtClean="0"/>
              <a:t>Appreciate the role of piping in facilitating data transformation</a:t>
            </a:r>
            <a:endParaRPr lang="en-US" sz="2400" dirty="0"/>
          </a:p>
          <a:p>
            <a:pPr marL="514350" indent="-514350">
              <a:buAutoNum type="arabicPeriod"/>
            </a:pPr>
            <a:endParaRPr lang="en-US" sz="2400" dirty="0"/>
          </a:p>
          <a:p>
            <a:r>
              <a:rPr lang="en-US" sz="3200" dirty="0"/>
              <a:t>Objectives</a:t>
            </a:r>
          </a:p>
          <a:p>
            <a:pPr marL="514350" indent="-514350">
              <a:buAutoNum type="arabicPeriod"/>
            </a:pPr>
            <a:r>
              <a:rPr lang="en-US" sz="2400" dirty="0" smtClean="0"/>
              <a:t>List the major forms of data transformation implemented in dplyr</a:t>
            </a:r>
            <a:endParaRPr lang="en-US" sz="2400" dirty="0"/>
          </a:p>
          <a:p>
            <a:pPr marL="514350" indent="-514350">
              <a:buAutoNum type="arabicPeriod"/>
            </a:pPr>
            <a:r>
              <a:rPr lang="en-US" sz="2400" dirty="0" smtClean="0"/>
              <a:t>Use code templates with dplyr functions to tidy a raw data set</a:t>
            </a:r>
            <a:endParaRPr lang="en-US" sz="2400" dirty="0"/>
          </a:p>
          <a:p>
            <a:pPr marL="514350" indent="-514350">
              <a:buAutoNum type="arabicPeriod"/>
            </a:pPr>
            <a:r>
              <a:rPr lang="en-US" sz="2400" dirty="0" smtClean="0"/>
              <a:t>Use the pipe operator to pass the output of one function as an input to the next function</a:t>
            </a:r>
            <a:endParaRPr lang="en-US" sz="2400" dirty="0"/>
          </a:p>
          <a:p>
            <a:pPr marL="514350" indent="-514350">
              <a:buAutoNum type="arabicPeriod"/>
            </a:pPr>
            <a:r>
              <a:rPr lang="en-US" sz="2400" dirty="0" smtClean="0"/>
              <a:t>Create new calculated columns not found in the original data frame</a:t>
            </a:r>
            <a:endParaRPr lang="en-US" sz="2400" dirty="0"/>
          </a:p>
        </p:txBody>
      </p:sp>
    </p:spTree>
    <p:extLst>
      <p:ext uri="{BB962C8B-B14F-4D97-AF65-F5344CB8AC3E}">
        <p14:creationId xmlns:p14="http://schemas.microsoft.com/office/powerpoint/2010/main" val="318369350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869462"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arrange(</a:t>
            </a:r>
            <a:r>
              <a:rPr lang="en-US" sz="3200" dirty="0" err="1" smtClean="0">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first_name</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2" name="Straight Arrow Connector 11"/>
          <p:cNvCxnSpPr/>
          <p:nvPr/>
        </p:nvCxnSpPr>
        <p:spPr>
          <a:xfrm>
            <a:off x="5232135" y="47280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4619758" y="684400"/>
            <a:ext cx="2952485"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smtClean="0">
                <a:solidFill>
                  <a:srgbClr val="000000"/>
                </a:solidFill>
              </a:rPr>
              <a:t>arrange()</a:t>
            </a:r>
            <a:endParaRPr lang="en-US" dirty="0"/>
          </a:p>
        </p:txBody>
      </p:sp>
      <p:sp>
        <p:nvSpPr>
          <p:cNvPr id="17"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a:t>
            </a:r>
            <a:r>
              <a:rPr lang="en-US" sz="2800" dirty="0" smtClean="0">
                <a:latin typeface="+mj-lt"/>
                <a:ea typeface="Calibri"/>
                <a:cs typeface="Calibri"/>
                <a:sym typeface="Calibri"/>
              </a:rPr>
              <a:t>rows by values in a column</a:t>
            </a:r>
            <a:endParaRPr sz="2800" dirty="0">
              <a:latin typeface="+mj-lt"/>
              <a:ea typeface="Calibri"/>
              <a:cs typeface="Calibri"/>
              <a:sym typeface="Calibri"/>
            </a:endParaRPr>
          </a:p>
        </p:txBody>
      </p:sp>
      <p:graphicFrame>
        <p:nvGraphicFramePr>
          <p:cNvPr id="18" name="Table 17"/>
          <p:cNvGraphicFramePr>
            <a:graphicFrameLocks noGrp="1"/>
          </p:cNvGraphicFramePr>
          <p:nvPr>
            <p:extLst>
              <p:ext uri="{D42A27DB-BD31-4B8C-83A1-F6EECF244321}">
                <p14:modId xmlns:p14="http://schemas.microsoft.com/office/powerpoint/2010/main" val="3927780260"/>
              </p:ext>
            </p:extLst>
          </p:nvPr>
        </p:nvGraphicFramePr>
        <p:xfrm>
          <a:off x="177798" y="3122824"/>
          <a:ext cx="4771962" cy="2877925"/>
        </p:xfrm>
        <a:graphic>
          <a:graphicData uri="http://schemas.openxmlformats.org/drawingml/2006/table">
            <a:tbl>
              <a:tblPr firstRow="1" bandRow="1">
                <a:tableStyleId>{71CB66AA-850D-4605-A19E-2ED404D436C7}</a:tableStyleId>
              </a:tblPr>
              <a:tblGrid>
                <a:gridCol w="1482098">
                  <a:extLst>
                    <a:ext uri="{9D8B030D-6E8A-4147-A177-3AD203B41FA5}">
                      <a16:colId xmlns:a16="http://schemas.microsoft.com/office/drawing/2014/main" val="20000"/>
                    </a:ext>
                  </a:extLst>
                </a:gridCol>
                <a:gridCol w="1534788">
                  <a:extLst>
                    <a:ext uri="{9D8B030D-6E8A-4147-A177-3AD203B41FA5}">
                      <a16:colId xmlns:a16="http://schemas.microsoft.com/office/drawing/2014/main" val="20001"/>
                    </a:ext>
                  </a:extLst>
                </a:gridCol>
                <a:gridCol w="1755076">
                  <a:extLst>
                    <a:ext uri="{9D8B030D-6E8A-4147-A177-3AD203B41FA5}">
                      <a16:colId xmlns:a16="http://schemas.microsoft.com/office/drawing/2014/main" val="20002"/>
                    </a:ext>
                  </a:extLst>
                </a:gridCol>
              </a:tblGrid>
              <a:tr h="575585">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585">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575585">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575585">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9CDE5"/>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cap="none" dirty="0" err="1" smtClean="0">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575585">
                <a:tc>
                  <a:txBody>
                    <a:bodyPr/>
                    <a:lstStyle/>
                    <a:p>
                      <a:pPr algn="ctr" fontAlgn="b"/>
                      <a:r>
                        <a:rPr lang="en-US" sz="2400" b="0" i="0" u="none" strike="noStrike">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920912751"/>
              </p:ext>
            </p:extLst>
          </p:nvPr>
        </p:nvGraphicFramePr>
        <p:xfrm>
          <a:off x="6000750" y="3123852"/>
          <a:ext cx="4846320" cy="2876895"/>
        </p:xfrm>
        <a:graphic>
          <a:graphicData uri="http://schemas.openxmlformats.org/drawingml/2006/table">
            <a:tbl>
              <a:tblPr firstRow="1" bandRow="1">
                <a:tableStyleId>{71CB66AA-850D-4605-A19E-2ED404D436C7}</a:tableStyleId>
              </a:tblPr>
              <a:tblGrid>
                <a:gridCol w="1335167">
                  <a:extLst>
                    <a:ext uri="{9D8B030D-6E8A-4147-A177-3AD203B41FA5}">
                      <a16:colId xmlns:a16="http://schemas.microsoft.com/office/drawing/2014/main" val="20000"/>
                    </a:ext>
                  </a:extLst>
                </a:gridCol>
                <a:gridCol w="1554083">
                  <a:extLst>
                    <a:ext uri="{9D8B030D-6E8A-4147-A177-3AD203B41FA5}">
                      <a16:colId xmlns:a16="http://schemas.microsoft.com/office/drawing/2014/main" val="20001"/>
                    </a:ext>
                  </a:extLst>
                </a:gridCol>
                <a:gridCol w="1957070">
                  <a:extLst>
                    <a:ext uri="{9D8B030D-6E8A-4147-A177-3AD203B41FA5}">
                      <a16:colId xmlns:a16="http://schemas.microsoft.com/office/drawing/2014/main" val="20002"/>
                    </a:ext>
                  </a:extLst>
                </a:gridCol>
              </a:tblGrid>
              <a:tr h="575379">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379">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575379">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cap="none" dirty="0" err="1" smtClean="0">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575379">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5B3D7"/>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75379">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sp>
        <p:nvSpPr>
          <p:cNvPr id="2" name="Slide Number Placeholder 1"/>
          <p:cNvSpPr>
            <a:spLocks noGrp="1"/>
          </p:cNvSpPr>
          <p:nvPr>
            <p:ph type="sldNum" idx="12"/>
          </p:nvPr>
        </p:nvSpPr>
        <p:spPr/>
        <p:txBody>
          <a:bodyPr/>
          <a:lstStyle/>
          <a:p>
            <a:fld id="{00000000-1234-1234-1234-123412341234}" type="slidenum">
              <a:rPr lang="en-US" smtClean="0"/>
              <a:pPr/>
              <a:t>40</a:t>
            </a:fld>
            <a:endParaRPr lang="en-US"/>
          </a:p>
        </p:txBody>
      </p:sp>
    </p:spTree>
    <p:extLst>
      <p:ext uri="{BB962C8B-B14F-4D97-AF65-F5344CB8AC3E}">
        <p14:creationId xmlns:p14="http://schemas.microsoft.com/office/powerpoint/2010/main" val="22542480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643439"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arrange(</a:t>
            </a:r>
            <a:r>
              <a:rPr lang="en-US" sz="3200" dirty="0" err="1" smtClean="0">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2"/>
                </a:solidFill>
                <a:latin typeface="Consolas" panose="020B0609020204030204" pitchFamily="49" charset="0"/>
                <a:ea typeface="Courier New"/>
                <a:cs typeface="Consolas" panose="020B0609020204030204" pitchFamily="49" charset="0"/>
                <a:sym typeface="Courier New"/>
              </a:rPr>
              <a:t>desc</a:t>
            </a:r>
            <a:r>
              <a:rPr lang="en-US" sz="3200" dirty="0" smtClean="0">
                <a:solidFill>
                  <a:srgbClr val="C0504D"/>
                </a:solidFill>
                <a:latin typeface="Consolas" panose="020B0609020204030204" pitchFamily="49" charset="0"/>
                <a:ea typeface="Courier New"/>
                <a:cs typeface="Consolas" panose="020B0609020204030204" pitchFamily="49" charset="0"/>
                <a:sym typeface="Courier New"/>
              </a:rPr>
              <a:t>(</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smtClean="0">
                <a:solidFill>
                  <a:srgbClr val="C0504D"/>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2" name="Straight Arrow Connector 11"/>
          <p:cNvCxnSpPr/>
          <p:nvPr/>
        </p:nvCxnSpPr>
        <p:spPr>
          <a:xfrm>
            <a:off x="5232135" y="47280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4619758" y="684400"/>
            <a:ext cx="2952485"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smtClean="0">
                <a:solidFill>
                  <a:srgbClr val="000000"/>
                </a:solidFill>
              </a:rPr>
              <a:t>arrange()</a:t>
            </a:r>
            <a:endParaRPr lang="en-US" dirty="0"/>
          </a:p>
        </p:txBody>
      </p:sp>
      <p:sp>
        <p:nvSpPr>
          <p:cNvPr id="17"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a:t>
            </a:r>
            <a:r>
              <a:rPr lang="en-US" sz="2800" dirty="0" smtClean="0">
                <a:latin typeface="+mj-lt"/>
                <a:ea typeface="Calibri"/>
                <a:cs typeface="Calibri"/>
                <a:sym typeface="Calibri"/>
              </a:rPr>
              <a:t>rows by values in a column</a:t>
            </a:r>
            <a:endParaRPr sz="2800" dirty="0">
              <a:latin typeface="+mj-lt"/>
              <a:ea typeface="Calibri"/>
              <a:cs typeface="Calibri"/>
              <a:sym typeface="Calibri"/>
            </a:endParaRPr>
          </a:p>
        </p:txBody>
      </p:sp>
      <p:graphicFrame>
        <p:nvGraphicFramePr>
          <p:cNvPr id="18" name="Table 17"/>
          <p:cNvGraphicFramePr>
            <a:graphicFrameLocks noGrp="1"/>
          </p:cNvGraphicFramePr>
          <p:nvPr>
            <p:extLst>
              <p:ext uri="{D42A27DB-BD31-4B8C-83A1-F6EECF244321}">
                <p14:modId xmlns:p14="http://schemas.microsoft.com/office/powerpoint/2010/main" val="2014618738"/>
              </p:ext>
            </p:extLst>
          </p:nvPr>
        </p:nvGraphicFramePr>
        <p:xfrm>
          <a:off x="177798" y="3122824"/>
          <a:ext cx="4771962" cy="2877925"/>
        </p:xfrm>
        <a:graphic>
          <a:graphicData uri="http://schemas.openxmlformats.org/drawingml/2006/table">
            <a:tbl>
              <a:tblPr firstRow="1" bandRow="1">
                <a:tableStyleId>{71CB66AA-850D-4605-A19E-2ED404D436C7}</a:tableStyleId>
              </a:tblPr>
              <a:tblGrid>
                <a:gridCol w="1482098">
                  <a:extLst>
                    <a:ext uri="{9D8B030D-6E8A-4147-A177-3AD203B41FA5}">
                      <a16:colId xmlns:a16="http://schemas.microsoft.com/office/drawing/2014/main" val="20000"/>
                    </a:ext>
                  </a:extLst>
                </a:gridCol>
                <a:gridCol w="1534788">
                  <a:extLst>
                    <a:ext uri="{9D8B030D-6E8A-4147-A177-3AD203B41FA5}">
                      <a16:colId xmlns:a16="http://schemas.microsoft.com/office/drawing/2014/main" val="20001"/>
                    </a:ext>
                  </a:extLst>
                </a:gridCol>
                <a:gridCol w="1755076">
                  <a:extLst>
                    <a:ext uri="{9D8B030D-6E8A-4147-A177-3AD203B41FA5}">
                      <a16:colId xmlns:a16="http://schemas.microsoft.com/office/drawing/2014/main" val="20002"/>
                    </a:ext>
                  </a:extLst>
                </a:gridCol>
              </a:tblGrid>
              <a:tr h="575585">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585">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1"/>
                  </a:ext>
                </a:extLst>
              </a:tr>
              <a:tr h="575585">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2"/>
                  </a:ext>
                </a:extLst>
              </a:tr>
              <a:tr h="575585">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2A5D0"/>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cap="none" dirty="0" err="1" smtClean="0">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extLst>
                  <a:ext uri="{0D108BD9-81ED-4DB2-BD59-A6C34878D82A}">
                    <a16:rowId xmlns:a16="http://schemas.microsoft.com/office/drawing/2014/main" val="10003"/>
                  </a:ext>
                </a:extLst>
              </a:tr>
              <a:tr h="575585">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392610466"/>
              </p:ext>
            </p:extLst>
          </p:nvPr>
        </p:nvGraphicFramePr>
        <p:xfrm>
          <a:off x="6000750" y="3123852"/>
          <a:ext cx="4846320" cy="2876895"/>
        </p:xfrm>
        <a:graphic>
          <a:graphicData uri="http://schemas.openxmlformats.org/drawingml/2006/table">
            <a:tbl>
              <a:tblPr firstRow="1" bandRow="1">
                <a:tableStyleId>{71CB66AA-850D-4605-A19E-2ED404D436C7}</a:tableStyleId>
              </a:tblPr>
              <a:tblGrid>
                <a:gridCol w="1335167">
                  <a:extLst>
                    <a:ext uri="{9D8B030D-6E8A-4147-A177-3AD203B41FA5}">
                      <a16:colId xmlns:a16="http://schemas.microsoft.com/office/drawing/2014/main" val="20000"/>
                    </a:ext>
                  </a:extLst>
                </a:gridCol>
                <a:gridCol w="1554083">
                  <a:extLst>
                    <a:ext uri="{9D8B030D-6E8A-4147-A177-3AD203B41FA5}">
                      <a16:colId xmlns:a16="http://schemas.microsoft.com/office/drawing/2014/main" val="20001"/>
                    </a:ext>
                  </a:extLst>
                </a:gridCol>
                <a:gridCol w="1957070">
                  <a:extLst>
                    <a:ext uri="{9D8B030D-6E8A-4147-A177-3AD203B41FA5}">
                      <a16:colId xmlns:a16="http://schemas.microsoft.com/office/drawing/2014/main" val="20002"/>
                    </a:ext>
                  </a:extLst>
                </a:gridCol>
              </a:tblGrid>
              <a:tr h="575379">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379">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575379">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cap="none" dirty="0" err="1" smtClean="0">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extLst>
                  <a:ext uri="{0D108BD9-81ED-4DB2-BD59-A6C34878D82A}">
                    <a16:rowId xmlns:a16="http://schemas.microsoft.com/office/drawing/2014/main" val="10002"/>
                  </a:ext>
                </a:extLst>
              </a:tr>
              <a:tr h="575379">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9CDE5"/>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575379">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sp>
        <p:nvSpPr>
          <p:cNvPr id="2" name="Slide Number Placeholder 1"/>
          <p:cNvSpPr>
            <a:spLocks noGrp="1"/>
          </p:cNvSpPr>
          <p:nvPr>
            <p:ph type="sldNum" idx="12"/>
          </p:nvPr>
        </p:nvSpPr>
        <p:spPr/>
        <p:txBody>
          <a:bodyPr/>
          <a:lstStyle/>
          <a:p>
            <a:fld id="{00000000-1234-1234-1234-123412341234}" type="slidenum">
              <a:rPr lang="en-US" smtClean="0"/>
              <a:pPr/>
              <a:t>41</a:t>
            </a:fld>
            <a:endParaRPr lang="en-US"/>
          </a:p>
        </p:txBody>
      </p:sp>
    </p:spTree>
    <p:extLst>
      <p:ext uri="{BB962C8B-B14F-4D97-AF65-F5344CB8AC3E}">
        <p14:creationId xmlns:p14="http://schemas.microsoft.com/office/powerpoint/2010/main" val="275716637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42</a:t>
            </a:fld>
            <a:endParaRPr lang="en-US">
              <a:solidFill>
                <a:prstClr val="black">
                  <a:lumMod val="95000"/>
                  <a:lumOff val="5000"/>
                </a:prstClr>
              </a:solidFill>
            </a:endParaRPr>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3604506" y="614555"/>
            <a:ext cx="464824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smtClean="0">
                <a:solidFill>
                  <a:srgbClr val="005493"/>
                </a:solidFill>
                <a:latin typeface="Arial" panose="020B0604020202020204" pitchFamily="34" charset="0"/>
                <a:cs typeface="Arial" panose="020B0604020202020204" pitchFamily="34" charset="0"/>
              </a:rPr>
              <a:t>Your Turn 4</a:t>
            </a:r>
            <a:endParaRPr lang="en-US" dirty="0">
              <a:solidFill>
                <a:srgbClr val="005493"/>
              </a:solidFill>
              <a:latin typeface="Arial" panose="020B0604020202020204" pitchFamily="34" charset="0"/>
              <a:cs typeface="Arial" panose="020B0604020202020204" pitchFamily="34" charset="0"/>
            </a:endParaRPr>
          </a:p>
        </p:txBody>
      </p:sp>
      <p:sp>
        <p:nvSpPr>
          <p:cNvPr id="6" name="Google Shape;351;p37"/>
          <p:cNvSpPr txBox="1"/>
          <p:nvPr/>
        </p:nvSpPr>
        <p:spPr>
          <a:xfrm>
            <a:off x="1405053" y="1890818"/>
            <a:ext cx="10715009"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3200" dirty="0" smtClean="0">
                <a:solidFill>
                  <a:srgbClr val="005493"/>
                </a:solidFill>
                <a:latin typeface="Arial" panose="020B0604020202020204" pitchFamily="34" charset="0"/>
                <a:ea typeface="Calibri"/>
                <a:cs typeface="Arial" panose="020B0604020202020204" pitchFamily="34" charset="0"/>
                <a:sym typeface="Calibri"/>
              </a:rPr>
              <a:t>The column </a:t>
            </a:r>
            <a:r>
              <a:rPr lang="en-US" sz="3200" dirty="0" err="1" smtClean="0">
                <a:solidFill>
                  <a:srgbClr val="005493"/>
                </a:solidFill>
                <a:latin typeface="Consolas" panose="020B0609020204030204" pitchFamily="49" charset="0"/>
                <a:ea typeface="Calibri"/>
                <a:cs typeface="Arial" panose="020B0604020202020204" pitchFamily="34" charset="0"/>
                <a:sym typeface="Calibri"/>
              </a:rPr>
              <a:t>ct_result</a:t>
            </a:r>
            <a:r>
              <a:rPr lang="en-US" sz="3200" dirty="0" smtClean="0">
                <a:solidFill>
                  <a:srgbClr val="005493"/>
                </a:solidFill>
                <a:latin typeface="Arial" panose="020B0604020202020204" pitchFamily="34" charset="0"/>
                <a:ea typeface="Calibri"/>
                <a:cs typeface="Arial" panose="020B0604020202020204" pitchFamily="34" charset="0"/>
                <a:sym typeface="Calibri"/>
              </a:rPr>
              <a:t> contains the cycle threshold (Ct) for the real-time PCR that generated the final result.</a:t>
            </a:r>
            <a:endParaRPr lang="en-US" sz="3600" dirty="0">
              <a:solidFill>
                <a:srgbClr val="005493"/>
              </a:solidFill>
              <a:latin typeface="Arial" panose="020B0604020202020204" pitchFamily="34" charset="0"/>
              <a:ea typeface="Calibri"/>
              <a:cs typeface="Arial" panose="020B0604020202020204" pitchFamily="34" charset="0"/>
              <a:sym typeface="Calibri"/>
            </a:endParaRPr>
          </a:p>
          <a:p>
            <a:pPr marL="6803" marR="2721">
              <a:lnSpc>
                <a:spcPct val="124848"/>
              </a:lnSpc>
            </a:pPr>
            <a:endParaRPr lang="en-US" sz="2800" dirty="0" smtClean="0">
              <a:solidFill>
                <a:srgbClr val="005493"/>
              </a:solidFill>
              <a:latin typeface="Arial" panose="020B0604020202020204" pitchFamily="34" charset="0"/>
              <a:ea typeface="Calibri"/>
              <a:cs typeface="Arial" panose="020B0604020202020204" pitchFamily="34" charset="0"/>
              <a:sym typeface="Calibri"/>
            </a:endParaRPr>
          </a:p>
          <a:p>
            <a:pPr marL="6803" marR="2721">
              <a:lnSpc>
                <a:spcPct val="124848"/>
              </a:lnSpc>
            </a:pPr>
            <a:r>
              <a:rPr lang="en-US" sz="2800" dirty="0" smtClean="0">
                <a:solidFill>
                  <a:srgbClr val="005493"/>
                </a:solidFill>
                <a:latin typeface="Arial" panose="020B0604020202020204" pitchFamily="34" charset="0"/>
                <a:ea typeface="Calibri"/>
                <a:cs typeface="Arial" panose="020B0604020202020204" pitchFamily="34" charset="0"/>
                <a:sym typeface="Calibri"/>
              </a:rPr>
              <a:t>How might you use </a:t>
            </a:r>
            <a:r>
              <a:rPr lang="en-US" sz="2800" dirty="0" smtClean="0">
                <a:solidFill>
                  <a:srgbClr val="005493"/>
                </a:solidFill>
                <a:latin typeface="Consolas" panose="020B0609020204030204" pitchFamily="49" charset="0"/>
                <a:ea typeface="Calibri"/>
                <a:cs typeface="Arial" panose="020B0604020202020204" pitchFamily="34" charset="0"/>
                <a:sym typeface="Calibri"/>
              </a:rPr>
              <a:t>arrange() </a:t>
            </a:r>
            <a:r>
              <a:rPr lang="en-US" sz="2800" dirty="0" smtClean="0">
                <a:solidFill>
                  <a:srgbClr val="005493"/>
                </a:solidFill>
                <a:latin typeface="Arial" panose="020B0604020202020204" pitchFamily="34" charset="0"/>
                <a:ea typeface="Calibri"/>
                <a:cs typeface="Arial" panose="020B0604020202020204" pitchFamily="34" charset="0"/>
                <a:sym typeface="Calibri"/>
              </a:rPr>
              <a:t>to determine the highest and lowest Ct result in the dataset? </a:t>
            </a:r>
          </a:p>
        </p:txBody>
      </p:sp>
    </p:spTree>
    <p:extLst>
      <p:ext uri="{BB962C8B-B14F-4D97-AF65-F5344CB8AC3E}">
        <p14:creationId xmlns:p14="http://schemas.microsoft.com/office/powerpoint/2010/main" val="1129948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p:txBody>
          <a:bodyPr/>
          <a:lstStyle/>
          <a:p>
            <a:endParaRPr lang="en-US"/>
          </a:p>
        </p:txBody>
      </p:sp>
      <p:sp>
        <p:nvSpPr>
          <p:cNvPr id="11" name="Text Placeholder 10"/>
          <p:cNvSpPr>
            <a:spLocks noGrp="1"/>
          </p:cNvSpPr>
          <p:nvPr>
            <p:ph type="body" sz="quarter" idx="14"/>
          </p:nvPr>
        </p:nvSpPr>
        <p:spPr/>
        <p:txBody>
          <a:bodyPr/>
          <a:lstStyle/>
          <a:p>
            <a:endParaRPr lang="en-US"/>
          </a:p>
        </p:txBody>
      </p:sp>
      <p:sp>
        <p:nvSpPr>
          <p:cNvPr id="7" name="Slide Number Placeholder 6"/>
          <p:cNvSpPr>
            <a:spLocks noGrp="1"/>
          </p:cNvSpPr>
          <p:nvPr>
            <p:ph type="sldNum" idx="4294967295"/>
          </p:nvPr>
        </p:nvSpPr>
        <p:spPr>
          <a:xfrm>
            <a:off x="9388475" y="6378575"/>
            <a:ext cx="2803525" cy="342900"/>
          </a:xfrm>
          <a:prstGeom prst="rect">
            <a:avLst/>
          </a:prstGeom>
        </p:spPr>
        <p:txBody>
          <a:bodyPr/>
          <a:lstStyle/>
          <a:p>
            <a:fld id="{E7EBC154-6848-214C-B925-399887F0DE31}" type="slidenum">
              <a:rPr lang="en-US" smtClean="0">
                <a:solidFill>
                  <a:prstClr val="black">
                    <a:lumMod val="95000"/>
                    <a:lumOff val="5000"/>
                  </a:prstClr>
                </a:solidFill>
              </a:rPr>
              <a:pPr/>
              <a:t>43</a:t>
            </a:fld>
            <a:endParaRPr lang="en-US">
              <a:solidFill>
                <a:prstClr val="black">
                  <a:lumMod val="95000"/>
                  <a:lumOff val="5000"/>
                </a:prstClr>
              </a:solidFill>
            </a:endParaRPr>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6000" dirty="0" smtClean="0">
                <a:solidFill>
                  <a:srgbClr val="005493"/>
                </a:solidFill>
                <a:sym typeface="Arial"/>
              </a:rPr>
              <a:t>Pop Quiz</a:t>
            </a:r>
            <a:endParaRPr lang="en-US" sz="6000" dirty="0">
              <a:solidFill>
                <a:srgbClr val="005493"/>
              </a:solidFill>
              <a:sym typeface="Arial"/>
            </a:endParaRPr>
          </a:p>
        </p:txBody>
      </p:sp>
      <p:sp>
        <p:nvSpPr>
          <p:cNvPr id="6" name="Google Shape;218;p24"/>
          <p:cNvSpPr txBox="1"/>
          <p:nvPr/>
        </p:nvSpPr>
        <p:spPr>
          <a:xfrm>
            <a:off x="1593408" y="1714603"/>
            <a:ext cx="9196829" cy="1323482"/>
          </a:xfrm>
          <a:prstGeom prst="rect">
            <a:avLst/>
          </a:prstGeom>
          <a:noFill/>
          <a:ln>
            <a:noFill/>
          </a:ln>
        </p:spPr>
        <p:txBody>
          <a:bodyPr spcFirstLastPara="1" wrap="square" lIns="0" tIns="6455" rIns="0" bIns="0" anchor="t" anchorCtr="0">
            <a:noAutofit/>
          </a:bodyPr>
          <a:lstStyle/>
          <a:p>
            <a:pPr marL="6803" marR="2721">
              <a:buClr>
                <a:srgbClr val="0070C0"/>
              </a:buClr>
            </a:pPr>
            <a:r>
              <a:rPr lang="en-US" sz="2800" dirty="0" smtClean="0">
                <a:solidFill>
                  <a:srgbClr val="005493"/>
                </a:solidFill>
                <a:latin typeface="Calibri"/>
                <a:ea typeface="Calibri"/>
                <a:cs typeface="Calibri"/>
                <a:sym typeface="Calibri"/>
              </a:rPr>
              <a:t>The default behavior of arrange() is to order from lower to higher values. </a:t>
            </a:r>
          </a:p>
          <a:p>
            <a:pPr marL="6803" marR="2721">
              <a:buClr>
                <a:srgbClr val="0070C0"/>
              </a:buClr>
            </a:pPr>
            <a:endParaRPr lang="en-US" sz="2800" dirty="0">
              <a:solidFill>
                <a:srgbClr val="005493"/>
              </a:solidFill>
              <a:latin typeface="Calibri"/>
              <a:ea typeface="Calibri"/>
              <a:cs typeface="Calibri"/>
              <a:sym typeface="Calibri"/>
            </a:endParaRPr>
          </a:p>
          <a:p>
            <a:pPr marL="6803" marR="2721">
              <a:buClr>
                <a:srgbClr val="0070C0"/>
              </a:buClr>
            </a:pPr>
            <a:r>
              <a:rPr lang="en-US" sz="2800" dirty="0" smtClean="0">
                <a:solidFill>
                  <a:srgbClr val="005493"/>
                </a:solidFill>
                <a:latin typeface="Calibri"/>
                <a:ea typeface="Calibri"/>
                <a:cs typeface="Calibri"/>
                <a:sym typeface="Calibri"/>
              </a:rPr>
              <a:t>When might arrange() place "1000" before "50"?</a:t>
            </a:r>
            <a:endParaRPr lang="en-US" sz="2800" dirty="0">
              <a:solidFill>
                <a:srgbClr val="005493"/>
              </a:solidFill>
              <a:latin typeface="Calibri"/>
              <a:ea typeface="Calibri"/>
              <a:cs typeface="Calibri"/>
              <a:sym typeface="Calibri"/>
            </a:endParaRPr>
          </a:p>
        </p:txBody>
      </p:sp>
    </p:spTree>
    <p:extLst>
      <p:ext uri="{BB962C8B-B14F-4D97-AF65-F5344CB8AC3E}">
        <p14:creationId xmlns:p14="http://schemas.microsoft.com/office/powerpoint/2010/main" val="1266240127"/>
      </p:ext>
    </p:extLst>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4329739" y="2484211"/>
            <a:ext cx="3532522" cy="1539482"/>
          </a:xfrm>
          <a:prstGeom prst="rect">
            <a:avLst/>
          </a:prstGeom>
          <a:noFill/>
          <a:ln>
            <a:noFill/>
          </a:ln>
        </p:spPr>
        <p:txBody>
          <a:bodyPr spcFirstLastPara="1" wrap="square" lIns="0" tIns="9522" rIns="0" bIns="0" anchor="t" anchorCtr="0">
            <a:noAutofit/>
          </a:bodyPr>
          <a:lstStyle/>
          <a:p>
            <a:pPr marL="6803" algn="ctr"/>
            <a:r>
              <a:rPr lang="en-US" sz="11500" dirty="0" smtClean="0">
                <a:solidFill>
                  <a:srgbClr val="F0F0F0"/>
                </a:solidFill>
              </a:rPr>
              <a:t>%&gt;%</a:t>
            </a:r>
            <a:endParaRPr sz="11500" dirty="0"/>
          </a:p>
        </p:txBody>
      </p:sp>
      <p:sp>
        <p:nvSpPr>
          <p:cNvPr id="2" name="Slide Number Placeholder 1"/>
          <p:cNvSpPr>
            <a:spLocks noGrp="1"/>
          </p:cNvSpPr>
          <p:nvPr>
            <p:ph type="sldNum" idx="12"/>
          </p:nvPr>
        </p:nvSpPr>
        <p:spPr/>
        <p:txBody>
          <a:bodyPr/>
          <a:lstStyle/>
          <a:p>
            <a:fld id="{00000000-1234-1234-1234-123412341234}" type="slidenum">
              <a:rPr lang="en-US" smtClean="0"/>
              <a:pPr/>
              <a:t>44</a:t>
            </a:fld>
            <a:endParaRPr lang="en-US"/>
          </a:p>
        </p:txBody>
      </p:sp>
    </p:spTree>
    <p:extLst>
      <p:ext uri="{BB962C8B-B14F-4D97-AF65-F5344CB8AC3E}">
        <p14:creationId xmlns:p14="http://schemas.microsoft.com/office/powerpoint/2010/main" val="186897905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008414" y="2004027"/>
            <a:ext cx="7592786" cy="1569660"/>
          </a:xfrm>
          <a:prstGeom prst="rect">
            <a:avLst/>
          </a:prstGeom>
          <a:noFill/>
        </p:spPr>
        <p:txBody>
          <a:bodyPr wrap="square" rtlCol="0">
            <a:spAutoFit/>
          </a:bodyPr>
          <a:lstStyle/>
          <a:p>
            <a:r>
              <a:rPr lang="en-US" sz="3200" dirty="0" smtClean="0"/>
              <a:t>Which patient locations sent COVID testing in the first 10 days of the pandemic?</a:t>
            </a:r>
            <a:endParaRPr lang="en-US" sz="3200" dirty="0"/>
          </a:p>
        </p:txBody>
      </p:sp>
      <p:sp>
        <p:nvSpPr>
          <p:cNvPr id="2" name="Title 1"/>
          <p:cNvSpPr>
            <a:spLocks noGrp="1"/>
          </p:cNvSpPr>
          <p:nvPr>
            <p:ph type="title"/>
          </p:nvPr>
        </p:nvSpPr>
        <p:spPr>
          <a:xfrm>
            <a:off x="3629290" y="507875"/>
            <a:ext cx="5800460" cy="777536"/>
          </a:xfrm>
        </p:spPr>
        <p:txBody>
          <a:bodyPr/>
          <a:lstStyle/>
          <a:p>
            <a:r>
              <a:rPr lang="en-US" sz="4800" dirty="0" smtClean="0">
                <a:solidFill>
                  <a:srgbClr val="000000"/>
                </a:solidFill>
              </a:rPr>
              <a:t>Data Analysis Steps</a:t>
            </a:r>
            <a:endParaRPr lang="en-US" sz="4800" dirty="0">
              <a:solidFill>
                <a:srgbClr val="000000"/>
              </a:solidFill>
            </a:endParaRPr>
          </a:p>
        </p:txBody>
      </p:sp>
      <p:sp>
        <p:nvSpPr>
          <p:cNvPr id="3" name="Rectangle 2"/>
          <p:cNvSpPr/>
          <p:nvPr/>
        </p:nvSpPr>
        <p:spPr>
          <a:xfrm>
            <a:off x="549019" y="1672406"/>
            <a:ext cx="11018141" cy="183279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430887"/>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day_10 &lt;- filter(</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&lt;= 10)</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5" name="TextBox 4"/>
          <p:cNvSpPr txBox="1"/>
          <p:nvPr/>
        </p:nvSpPr>
        <p:spPr>
          <a:xfrm>
            <a:off x="654090" y="2327740"/>
            <a:ext cx="1237611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select(</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day_10,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clinic_name</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6" name="TextBox 5"/>
          <p:cNvSpPr txBox="1"/>
          <p:nvPr/>
        </p:nvSpPr>
        <p:spPr>
          <a:xfrm>
            <a:off x="654090" y="2931415"/>
            <a:ext cx="1237611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arrange(day_10 ,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7" name="Rectangle 6"/>
          <p:cNvSpPr/>
          <p:nvPr/>
        </p:nvSpPr>
        <p:spPr>
          <a:xfrm>
            <a:off x="549019" y="3892195"/>
            <a:ext cx="13288901" cy="1569660"/>
          </a:xfrm>
          <a:prstGeom prst="rect">
            <a:avLst/>
          </a:prstGeom>
        </p:spPr>
        <p:txBody>
          <a:bodyPr wrap="square">
            <a:spAutoFit/>
          </a:bodyPr>
          <a:lstStyle/>
          <a:p>
            <a:r>
              <a:rPr lang="en-US" sz="3200" dirty="0">
                <a:latin typeface="Calibri" panose="020F0502020204030204" pitchFamily="34" charset="0"/>
              </a:rPr>
              <a:t>1. Filter </a:t>
            </a:r>
            <a:r>
              <a:rPr lang="en-US" sz="3200" dirty="0" smtClean="0">
                <a:latin typeface="Calibri" panose="020F0502020204030204" pitchFamily="34" charset="0"/>
              </a:rPr>
              <a:t>tests to those on pandemic day less than 10</a:t>
            </a:r>
            <a:endParaRPr lang="en-US" sz="3200" dirty="0">
              <a:latin typeface="Calibri" panose="020F0502020204030204" pitchFamily="34" charset="0"/>
            </a:endParaRPr>
          </a:p>
          <a:p>
            <a:r>
              <a:rPr lang="en-US" sz="3200" dirty="0">
                <a:latin typeface="Calibri" panose="020F0502020204030204" pitchFamily="34" charset="0"/>
              </a:rPr>
              <a:t>2. Select the </a:t>
            </a:r>
            <a:r>
              <a:rPr lang="en-US" sz="3200" dirty="0" smtClean="0">
                <a:latin typeface="Calibri" panose="020F0502020204030204" pitchFamily="34" charset="0"/>
              </a:rPr>
              <a:t>column that contains ordering location</a:t>
            </a:r>
            <a:endParaRPr lang="en-US" sz="3200" dirty="0">
              <a:latin typeface="Calibri" panose="020F0502020204030204" pitchFamily="34" charset="0"/>
            </a:endParaRPr>
          </a:p>
          <a:p>
            <a:r>
              <a:rPr lang="en-US" sz="3200" dirty="0">
                <a:latin typeface="Calibri" panose="020F0502020204030204" pitchFamily="34" charset="0"/>
              </a:rPr>
              <a:t>3. Arrange those columns </a:t>
            </a:r>
            <a:r>
              <a:rPr lang="en-US" sz="3200" dirty="0" smtClean="0">
                <a:latin typeface="Calibri" panose="020F0502020204030204" pitchFamily="34" charset="0"/>
              </a:rPr>
              <a:t>by location</a:t>
            </a:r>
            <a:endParaRPr lang="en-US" sz="2800" dirty="0">
              <a:latin typeface="Calibri" panose="020F0502020204030204" pitchFamily="34" charset="0"/>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0" name="Slide Number Placeholder 9"/>
          <p:cNvSpPr>
            <a:spLocks noGrp="1"/>
          </p:cNvSpPr>
          <p:nvPr>
            <p:ph type="sldNum" idx="12"/>
          </p:nvPr>
        </p:nvSpPr>
        <p:spPr/>
        <p:txBody>
          <a:bodyPr/>
          <a:lstStyle/>
          <a:p>
            <a:fld id="{00000000-1234-1234-1234-123412341234}" type="slidenum">
              <a:rPr lang="en-US" smtClean="0"/>
              <a:pPr/>
              <a:t>45</a:t>
            </a:fld>
            <a:endParaRPr lang="en-US"/>
          </a:p>
        </p:txBody>
      </p:sp>
    </p:spTree>
    <p:extLst>
      <p:ext uri="{BB962C8B-B14F-4D97-AF65-F5344CB8AC3E}">
        <p14:creationId xmlns:p14="http://schemas.microsoft.com/office/powerpoint/2010/main" val="220768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6073510" cy="777536"/>
          </a:xfrm>
        </p:spPr>
        <p:txBody>
          <a:bodyPr/>
          <a:lstStyle/>
          <a:p>
            <a:r>
              <a:rPr lang="en-US" sz="4800" dirty="0" smtClean="0">
                <a:solidFill>
                  <a:srgbClr val="000000"/>
                </a:solidFill>
              </a:rPr>
              <a:t>Data Analysis Steps</a:t>
            </a:r>
            <a:endParaRPr lang="en-US" sz="4800" dirty="0">
              <a:solidFill>
                <a:srgbClr val="000000"/>
              </a:solidFill>
            </a:endParaRPr>
          </a:p>
        </p:txBody>
      </p:sp>
      <p:grpSp>
        <p:nvGrpSpPr>
          <p:cNvPr id="6" name="Group 5"/>
          <p:cNvGrpSpPr/>
          <p:nvPr/>
        </p:nvGrpSpPr>
        <p:grpSpPr>
          <a:xfrm>
            <a:off x="783969" y="1857737"/>
            <a:ext cx="11780141" cy="3622314"/>
            <a:chOff x="549019" y="1483220"/>
            <a:chExt cx="11780141" cy="4206645"/>
          </a:xfrm>
        </p:grpSpPr>
        <p:sp>
          <p:nvSpPr>
            <p:cNvPr id="3" name="Rectangle 2"/>
            <p:cNvSpPr/>
            <p:nvPr/>
          </p:nvSpPr>
          <p:spPr>
            <a:xfrm>
              <a:off x="549019" y="1483220"/>
              <a:ext cx="11018141" cy="420664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566411"/>
              <a:ext cx="11675070" cy="3477875"/>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day_10 &lt;- arrange(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&lt;= 10</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clinic_name</a:t>
              </a:r>
              <a:endParaRPr lang="fr-FR"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clinic_name</a:t>
              </a:r>
              <a:endParaRPr lang="en-US"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gr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Slide Number Placeholder 4"/>
          <p:cNvSpPr>
            <a:spLocks noGrp="1"/>
          </p:cNvSpPr>
          <p:nvPr>
            <p:ph type="sldNum" idx="12"/>
          </p:nvPr>
        </p:nvSpPr>
        <p:spPr/>
        <p:txBody>
          <a:bodyPr/>
          <a:lstStyle/>
          <a:p>
            <a:fld id="{00000000-1234-1234-1234-123412341234}" type="slidenum">
              <a:rPr lang="en-US" smtClean="0"/>
              <a:pPr/>
              <a:t>46</a:t>
            </a:fld>
            <a:endParaRPr lang="en-US"/>
          </a:p>
        </p:txBody>
      </p:sp>
    </p:spTree>
    <p:extLst>
      <p:ext uri="{BB962C8B-B14F-4D97-AF65-F5344CB8AC3E}">
        <p14:creationId xmlns:p14="http://schemas.microsoft.com/office/powerpoint/2010/main" val="52962840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4750" y="351797"/>
            <a:ext cx="7046091" cy="777536"/>
          </a:xfrm>
        </p:spPr>
        <p:txBody>
          <a:bodyPr/>
          <a:lstStyle/>
          <a:p>
            <a:r>
              <a:rPr lang="en-US" sz="4800" dirty="0">
                <a:solidFill>
                  <a:srgbClr val="000000"/>
                </a:solidFill>
              </a:rPr>
              <a:t>The </a:t>
            </a:r>
            <a:r>
              <a:rPr lang="en-US" sz="4800" dirty="0" smtClean="0">
                <a:solidFill>
                  <a:srgbClr val="000000"/>
                </a:solidFill>
              </a:rPr>
              <a:t>Pipe Operator </a:t>
            </a:r>
            <a:r>
              <a:rPr lang="en-US" sz="4800" b="1" dirty="0">
                <a:solidFill>
                  <a:srgbClr val="000000"/>
                </a:solidFill>
              </a:rPr>
              <a:t>%&gt;%</a:t>
            </a:r>
          </a:p>
        </p:txBody>
      </p:sp>
      <p:sp>
        <p:nvSpPr>
          <p:cNvPr id="3" name="U-Turn Arrow 2"/>
          <p:cNvSpPr/>
          <p:nvPr/>
        </p:nvSpPr>
        <p:spPr>
          <a:xfrm>
            <a:off x="1570847" y="1902372"/>
            <a:ext cx="5055476" cy="1261241"/>
          </a:xfrm>
          <a:prstGeom prst="uturnArrow">
            <a:avLst>
              <a:gd name="adj1" fmla="val 31667"/>
              <a:gd name="adj2" fmla="val 25000"/>
              <a:gd name="adj3" fmla="val 33333"/>
              <a:gd name="adj4" fmla="val 35417"/>
              <a:gd name="adj5" fmla="val 100000"/>
            </a:avLst>
          </a:prstGeom>
          <a:solidFill>
            <a:srgbClr val="8DB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4098585" y="3163612"/>
            <a:ext cx="6287299"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a:t>
            </a:r>
            <a:r>
              <a:rPr lang="en-US" sz="3200" dirty="0" smtClean="0">
                <a:latin typeface="Consolas" panose="020B0609020204030204" pitchFamily="49" charset="0"/>
                <a:ea typeface="Courier New"/>
                <a:cs typeface="Courier New"/>
                <a:sym typeface="Courier New"/>
              </a:rPr>
              <a:t>(</a:t>
            </a:r>
            <a:r>
              <a:rPr lang="en-US" sz="3200" dirty="0" smtClean="0">
                <a:solidFill>
                  <a:srgbClr val="0365C0"/>
                </a:solidFill>
                <a:latin typeface="Consolas" panose="020B0609020204030204" pitchFamily="49" charset="0"/>
                <a:ea typeface="Courier New"/>
                <a:cs typeface="Courier New"/>
                <a:sym typeface="Courier New"/>
              </a:rPr>
              <a:t>____</a:t>
            </a:r>
            <a:r>
              <a:rPr lang="en-US" sz="3200" dirty="0" smtClean="0">
                <a:latin typeface="Consolas" panose="020B0609020204030204" pitchFamily="49" charset="0"/>
                <a:ea typeface="Courier New"/>
                <a:cs typeface="Courier New"/>
                <a:sym typeface="Courier New"/>
              </a:rPr>
              <a:t>, </a:t>
            </a:r>
            <a:r>
              <a:rPr lang="en-US" sz="3200" dirty="0" err="1" smtClean="0">
                <a:solidFill>
                  <a:schemeClr val="accent3">
                    <a:lumMod val="75000"/>
                  </a:schemeClr>
                </a:solidFill>
                <a:latin typeface="Consolas" panose="020B0609020204030204" pitchFamily="49" charset="0"/>
                <a:ea typeface="Courier New"/>
                <a:cs typeface="Courier New"/>
                <a:sym typeface="Courier New"/>
              </a:rPr>
              <a:t>pan_day</a:t>
            </a:r>
            <a:r>
              <a:rPr lang="en-US" sz="3200" dirty="0" smtClean="0">
                <a:solidFill>
                  <a:schemeClr val="accent3">
                    <a:lumMod val="75000"/>
                  </a:schemeClr>
                </a:solidFill>
                <a:latin typeface="Consolas" panose="020B0609020204030204" pitchFamily="49" charset="0"/>
                <a:ea typeface="Courier New"/>
                <a:cs typeface="Courier New"/>
                <a:sym typeface="Courier New"/>
              </a:rPr>
              <a:t> &lt;= 10</a:t>
            </a:r>
            <a:r>
              <a:rPr lang="en-US" sz="3200" dirty="0" smtClean="0">
                <a:latin typeface="Consolas" panose="020B0609020204030204" pitchFamily="49" charset="0"/>
                <a:ea typeface="Courier New"/>
                <a:cs typeface="Courier New"/>
                <a:sym typeface="Courier New"/>
              </a:rPr>
              <a:t>)</a:t>
            </a:r>
            <a:endParaRPr lang="en-US" sz="3200" dirty="0"/>
          </a:p>
        </p:txBody>
      </p:sp>
      <p:sp>
        <p:nvSpPr>
          <p:cNvPr id="5" name="Rectangle 4"/>
          <p:cNvSpPr/>
          <p:nvPr/>
        </p:nvSpPr>
        <p:spPr>
          <a:xfrm>
            <a:off x="247649" y="3163612"/>
            <a:ext cx="3679639" cy="584775"/>
          </a:xfrm>
          <a:prstGeom prst="rect">
            <a:avLst/>
          </a:prstGeom>
        </p:spPr>
        <p:txBody>
          <a:bodyPr wrap="square">
            <a:spAutoFit/>
          </a:bodyPr>
          <a:lstStyle/>
          <a:p>
            <a:r>
              <a:rPr lang="en-US" sz="3200" dirty="0" err="1" smtClean="0">
                <a:solidFill>
                  <a:srgbClr val="0365C0"/>
                </a:solidFill>
                <a:latin typeface="Consolas" panose="020B0609020204030204" pitchFamily="49" charset="0"/>
                <a:ea typeface="Courier New"/>
                <a:cs typeface="Courier New"/>
                <a:sym typeface="Courier New"/>
              </a:rPr>
              <a:t>covid_testing</a:t>
            </a:r>
            <a:endParaRPr lang="en-US" sz="3200" dirty="0"/>
          </a:p>
        </p:txBody>
      </p:sp>
      <p:sp>
        <p:nvSpPr>
          <p:cNvPr id="6" name="Rectangle 5"/>
          <p:cNvSpPr/>
          <p:nvPr/>
        </p:nvSpPr>
        <p:spPr>
          <a:xfrm>
            <a:off x="924910" y="1172273"/>
            <a:ext cx="10372419" cy="599289"/>
          </a:xfrm>
          <a:prstGeom prst="rect">
            <a:avLst/>
          </a:prstGeom>
        </p:spPr>
        <p:txBody>
          <a:bodyPr wrap="square">
            <a:spAutoFit/>
          </a:bodyPr>
          <a:lstStyle/>
          <a:p>
            <a:pPr algn="ctr"/>
            <a:r>
              <a:rPr lang="en-US" sz="3200" dirty="0">
                <a:latin typeface="Calibri" panose="020F0502020204030204" pitchFamily="34" charset="0"/>
              </a:rPr>
              <a:t>Passes result on left into first argument of function on right.</a:t>
            </a:r>
            <a:endParaRPr lang="en-US" sz="2800" dirty="0">
              <a:latin typeface="Calibri" panose="020F0502020204030204" pitchFamily="34" charset="0"/>
            </a:endParaRPr>
          </a:p>
        </p:txBody>
      </p:sp>
      <p:sp>
        <p:nvSpPr>
          <p:cNvPr id="7" name="Rectangle 6"/>
          <p:cNvSpPr/>
          <p:nvPr/>
        </p:nvSpPr>
        <p:spPr>
          <a:xfrm>
            <a:off x="924910" y="4844831"/>
            <a:ext cx="10016359" cy="152443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30341" y="4905504"/>
            <a:ext cx="8095486" cy="584775"/>
          </a:xfrm>
          <a:prstGeom prst="rect">
            <a:avLst/>
          </a:prstGeom>
        </p:spPr>
        <p:txBody>
          <a:bodyPr wrap="none">
            <a:spAutoFit/>
          </a:bodyPr>
          <a:lstStyle/>
          <a:p>
            <a:r>
              <a:rPr lang="en-US" sz="3200" dirty="0" smtClean="0">
                <a:solidFill>
                  <a:schemeClr val="tx1"/>
                </a:solidFill>
                <a:latin typeface="Consolas" panose="020B0609020204030204" pitchFamily="49" charset="0"/>
                <a:ea typeface="Courier New"/>
                <a:cs typeface="Courier New"/>
                <a:sym typeface="Courier New"/>
              </a:rPr>
              <a:t>filter(</a:t>
            </a:r>
            <a:r>
              <a:rPr lang="en-US" sz="3200" dirty="0" err="1">
                <a:solidFill>
                  <a:schemeClr val="tx1"/>
                </a:solidFill>
                <a:latin typeface="Consolas" panose="020B0609020204030204" pitchFamily="49" charset="0"/>
                <a:ea typeface="Courier New"/>
                <a:cs typeface="Courier New"/>
                <a:sym typeface="Courier New"/>
              </a:rPr>
              <a:t>covid_tesing</a:t>
            </a:r>
            <a:r>
              <a:rPr lang="en-US" sz="3200" dirty="0" smtClean="0">
                <a:solidFill>
                  <a:schemeClr val="tx1"/>
                </a:solidFill>
                <a:latin typeface="Consolas" panose="020B0609020204030204" pitchFamily="49" charset="0"/>
                <a:ea typeface="Courier New"/>
                <a:cs typeface="Courier New"/>
                <a:sym typeface="Courier New"/>
              </a:rPr>
              <a:t>, </a:t>
            </a:r>
            <a:r>
              <a:rPr lang="en-US" sz="3200" dirty="0" err="1" smtClean="0">
                <a:solidFill>
                  <a:schemeClr val="tx1"/>
                </a:solidFill>
                <a:latin typeface="Consolas" panose="020B0609020204030204" pitchFamily="49" charset="0"/>
                <a:ea typeface="Courier New"/>
                <a:cs typeface="Courier New"/>
                <a:sym typeface="Courier New"/>
              </a:rPr>
              <a:t>pan_day</a:t>
            </a:r>
            <a:r>
              <a:rPr lang="en-US" sz="3200" dirty="0" smtClean="0">
                <a:solidFill>
                  <a:schemeClr val="tx1"/>
                </a:solidFill>
                <a:latin typeface="Consolas" panose="020B0609020204030204" pitchFamily="49" charset="0"/>
                <a:ea typeface="Courier New"/>
                <a:cs typeface="Courier New"/>
                <a:sym typeface="Courier New"/>
              </a:rPr>
              <a:t> </a:t>
            </a:r>
            <a:r>
              <a:rPr lang="en-US" sz="3200" dirty="0" smtClean="0">
                <a:latin typeface="Consolas" panose="020B0609020204030204" pitchFamily="49" charset="0"/>
                <a:ea typeface="Courier New"/>
                <a:cs typeface="Courier New"/>
                <a:sym typeface="Courier New"/>
              </a:rPr>
              <a:t>&lt;= 10)</a:t>
            </a:r>
            <a:endParaRPr lang="en-US" sz="3200" dirty="0">
              <a:latin typeface="Consolas" panose="020B0609020204030204" pitchFamily="49" charset="0"/>
              <a:ea typeface="Courier New"/>
              <a:cs typeface="Courier New"/>
            </a:endParaRPr>
          </a:p>
        </p:txBody>
      </p:sp>
      <p:sp>
        <p:nvSpPr>
          <p:cNvPr id="9" name="Rectangle 8"/>
          <p:cNvSpPr/>
          <p:nvPr/>
        </p:nvSpPr>
        <p:spPr>
          <a:xfrm>
            <a:off x="1030341" y="5550952"/>
            <a:ext cx="8773556" cy="584775"/>
          </a:xfrm>
          <a:prstGeom prst="rect">
            <a:avLst/>
          </a:prstGeom>
        </p:spPr>
        <p:txBody>
          <a:bodyPr wrap="none">
            <a:spAutoFit/>
          </a:bodyPr>
          <a:lstStyle/>
          <a:p>
            <a:r>
              <a:rPr lang="en-US" sz="3200" dirty="0" err="1">
                <a:solidFill>
                  <a:schemeClr val="tx1"/>
                </a:solidFill>
                <a:latin typeface="Consolas" panose="020B0609020204030204" pitchFamily="49" charset="0"/>
                <a:ea typeface="Courier New"/>
                <a:cs typeface="Courier New"/>
                <a:sym typeface="Courier New"/>
              </a:rPr>
              <a:t>covid_tesing</a:t>
            </a:r>
            <a:r>
              <a:rPr lang="en-US" sz="3200" dirty="0" smtClean="0">
                <a:latin typeface="Consolas" panose="020B0609020204030204" pitchFamily="49" charset="0"/>
                <a:ea typeface="Courier New"/>
                <a:cs typeface="Courier New"/>
                <a:sym typeface="Courier New"/>
              </a:rPr>
              <a:t> %&gt;% filter(</a:t>
            </a:r>
            <a:r>
              <a:rPr lang="en-US" sz="3200" dirty="0" err="1" smtClean="0">
                <a:latin typeface="Consolas" panose="020B0609020204030204" pitchFamily="49" charset="0"/>
                <a:ea typeface="Courier New"/>
                <a:cs typeface="Courier New"/>
                <a:sym typeface="Courier New"/>
              </a:rPr>
              <a:t>pan_day</a:t>
            </a:r>
            <a:r>
              <a:rPr lang="en-US" sz="3200" dirty="0" smtClean="0">
                <a:latin typeface="Consolas" panose="020B0609020204030204" pitchFamily="49" charset="0"/>
                <a:ea typeface="Courier New"/>
                <a:cs typeface="Courier New"/>
                <a:sym typeface="Courier New"/>
              </a:rPr>
              <a:t> &lt;= 10)</a:t>
            </a:r>
            <a:endParaRPr lang="en-US" sz="3200" dirty="0">
              <a:latin typeface="Consolas" panose="020B0609020204030204" pitchFamily="49" charset="0"/>
              <a:ea typeface="Courier New"/>
              <a:cs typeface="Courier New"/>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Rectangle 10"/>
          <p:cNvSpPr/>
          <p:nvPr/>
        </p:nvSpPr>
        <p:spPr>
          <a:xfrm>
            <a:off x="3235848" y="3154939"/>
            <a:ext cx="862737" cy="584775"/>
          </a:xfrm>
          <a:prstGeom prst="rect">
            <a:avLst/>
          </a:prstGeom>
        </p:spPr>
        <p:txBody>
          <a:bodyPr wrap="none">
            <a:spAutoFit/>
          </a:bodyPr>
          <a:lstStyle/>
          <a:p>
            <a:r>
              <a:rPr lang="en-US" sz="3200" b="1" dirty="0">
                <a:latin typeface="Consolas" panose="020B0609020204030204" pitchFamily="49" charset="0"/>
                <a:ea typeface="Courier New"/>
                <a:cs typeface="Courier New"/>
              </a:rPr>
              <a:t>%&gt;%</a:t>
            </a:r>
          </a:p>
        </p:txBody>
      </p:sp>
      <p:sp>
        <p:nvSpPr>
          <p:cNvPr id="12" name="Slide Number Placeholder 11"/>
          <p:cNvSpPr>
            <a:spLocks noGrp="1"/>
          </p:cNvSpPr>
          <p:nvPr>
            <p:ph type="sldNum" idx="12"/>
          </p:nvPr>
        </p:nvSpPr>
        <p:spPr/>
        <p:txBody>
          <a:bodyPr/>
          <a:lstStyle/>
          <a:p>
            <a:fld id="{00000000-1234-1234-1234-123412341234}" type="slidenum">
              <a:rPr lang="en-US" smtClean="0"/>
              <a:pPr/>
              <a:t>47</a:t>
            </a:fld>
            <a:endParaRPr lang="en-US"/>
          </a:p>
        </p:txBody>
      </p:sp>
    </p:spTree>
    <p:extLst>
      <p:ext uri="{BB962C8B-B14F-4D97-AF65-F5344CB8AC3E}">
        <p14:creationId xmlns:p14="http://schemas.microsoft.com/office/powerpoint/2010/main" val="78442844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5705210" cy="777536"/>
          </a:xfrm>
        </p:spPr>
        <p:txBody>
          <a:bodyPr/>
          <a:lstStyle/>
          <a:p>
            <a:r>
              <a:rPr lang="en-US" sz="4800" dirty="0" smtClean="0">
                <a:solidFill>
                  <a:srgbClr val="000000"/>
                </a:solidFill>
              </a:rPr>
              <a:t>Data Analysis Steps</a:t>
            </a:r>
            <a:endParaRPr lang="en-US" sz="4800" dirty="0">
              <a:solidFill>
                <a:srgbClr val="000000"/>
              </a:solidFill>
            </a:endParaRPr>
          </a:p>
        </p:txBody>
      </p:sp>
      <p:sp>
        <p:nvSpPr>
          <p:cNvPr id="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Slide Number Placeholder 5"/>
          <p:cNvSpPr>
            <a:spLocks noGrp="1"/>
          </p:cNvSpPr>
          <p:nvPr>
            <p:ph type="sldNum" idx="12"/>
          </p:nvPr>
        </p:nvSpPr>
        <p:spPr/>
        <p:txBody>
          <a:bodyPr/>
          <a:lstStyle/>
          <a:p>
            <a:fld id="{00000000-1234-1234-1234-123412341234}" type="slidenum">
              <a:rPr lang="en-US" smtClean="0"/>
              <a:pPr/>
              <a:t>48</a:t>
            </a:fld>
            <a:endParaRPr lang="en-US"/>
          </a:p>
        </p:txBody>
      </p:sp>
      <p:grpSp>
        <p:nvGrpSpPr>
          <p:cNvPr id="7" name="Group 6"/>
          <p:cNvGrpSpPr/>
          <p:nvPr/>
        </p:nvGrpSpPr>
        <p:grpSpPr>
          <a:xfrm>
            <a:off x="783969" y="2054587"/>
            <a:ext cx="11780141" cy="3622314"/>
            <a:chOff x="549019" y="1483220"/>
            <a:chExt cx="11780141" cy="4206645"/>
          </a:xfrm>
        </p:grpSpPr>
        <p:sp>
          <p:nvSpPr>
            <p:cNvPr id="8" name="Rectangle 7"/>
            <p:cNvSpPr/>
            <p:nvPr/>
          </p:nvSpPr>
          <p:spPr>
            <a:xfrm>
              <a:off x="549019" y="1483220"/>
              <a:ext cx="11018141" cy="420664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54090" y="1566411"/>
              <a:ext cx="11675070" cy="3477875"/>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day_10 &lt;- arrange(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&lt;= 10</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clinic_name</a:t>
              </a:r>
              <a:endParaRPr lang="fr-FR"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clinic_name</a:t>
              </a:r>
              <a:endParaRPr lang="en-US"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grpSp>
    </p:spTree>
    <p:extLst>
      <p:ext uri="{BB962C8B-B14F-4D97-AF65-F5344CB8AC3E}">
        <p14:creationId xmlns:p14="http://schemas.microsoft.com/office/powerpoint/2010/main" val="100240647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5813160" cy="777536"/>
          </a:xfrm>
        </p:spPr>
        <p:txBody>
          <a:bodyPr/>
          <a:lstStyle/>
          <a:p>
            <a:r>
              <a:rPr lang="en-US" sz="4800" dirty="0" smtClean="0">
                <a:solidFill>
                  <a:srgbClr val="000000"/>
                </a:solidFill>
              </a:rPr>
              <a:t>Data Analysis Steps</a:t>
            </a:r>
            <a:endParaRPr lang="en-US" sz="4800" dirty="0">
              <a:solidFill>
                <a:srgbClr val="000000"/>
              </a:solidFill>
            </a:endParaRPr>
          </a:p>
        </p:txBody>
      </p:sp>
      <p:sp>
        <p:nvSpPr>
          <p:cNvPr id="3" name="Rectangle 2"/>
          <p:cNvSpPr/>
          <p:nvPr/>
        </p:nvSpPr>
        <p:spPr>
          <a:xfrm>
            <a:off x="549019" y="1672405"/>
            <a:ext cx="11018141" cy="3593559"/>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0782260" cy="3785652"/>
          </a:xfrm>
          <a:prstGeom prst="rect">
            <a:avLst/>
          </a:prstGeom>
          <a:noFill/>
        </p:spPr>
        <p:txBody>
          <a:bodyPr wrap="square" rtlCol="0">
            <a:spAutoFit/>
          </a:bodyPr>
          <a:lstStyle/>
          <a:p>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a:t>
            </a:r>
            <a:r>
              <a:rPr lang="en-US" sz="4000" dirty="0" smtClean="0">
                <a:solidFill>
                  <a:srgbClr val="164F86"/>
                </a:solidFill>
                <a:latin typeface="Consolas" panose="020B0609020204030204" pitchFamily="49" charset="0"/>
                <a:ea typeface="Courier New"/>
                <a:cs typeface="Consolas" panose="020B0609020204030204" pitchFamily="49" charset="0"/>
                <a:sym typeface="Courier New"/>
              </a:rPr>
              <a:t>%&gt;%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a:t>
            </a:r>
            <a:r>
              <a:rPr lang="en-US" sz="4000" dirty="0" smtClean="0">
                <a:solidFill>
                  <a:srgbClr val="164F86"/>
                </a:solidFill>
                <a:latin typeface="Consolas" panose="020B0609020204030204" pitchFamily="49" charset="0"/>
                <a:ea typeface="Courier New"/>
                <a:cs typeface="Consolas" panose="020B0609020204030204" pitchFamily="49" charset="0"/>
                <a:sym typeface="Courier New"/>
              </a:rPr>
              <a:t>filter(</a:t>
            </a:r>
            <a:r>
              <a:rPr lang="en-US" sz="4000" dirty="0" err="1" smtClean="0">
                <a:solidFill>
                  <a:srgbClr val="164F86"/>
                </a:solidFill>
                <a:latin typeface="Consolas" panose="020B0609020204030204" pitchFamily="49" charset="0"/>
                <a:ea typeface="Courier New"/>
                <a:cs typeface="Consolas" panose="020B0609020204030204" pitchFamily="49" charset="0"/>
                <a:sym typeface="Courier New"/>
              </a:rPr>
              <a:t>pan_day</a:t>
            </a:r>
            <a:r>
              <a:rPr lang="en-US" sz="40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4000" dirty="0">
                <a:solidFill>
                  <a:srgbClr val="164F86"/>
                </a:solidFill>
                <a:latin typeface="Consolas" panose="020B0609020204030204" pitchFamily="49" charset="0"/>
                <a:ea typeface="Courier New"/>
                <a:cs typeface="Consolas" panose="020B0609020204030204" pitchFamily="49" charset="0"/>
                <a:sym typeface="Courier New"/>
              </a:rPr>
              <a:t>&lt;= 10) %&gt;% </a:t>
            </a:r>
            <a:endParaRPr lang="en-US" sz="40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a:t>
            </a:r>
            <a:r>
              <a:rPr lang="en-US" sz="4000" dirty="0" smtClean="0">
                <a:solidFill>
                  <a:srgbClr val="164F86"/>
                </a:solidFill>
                <a:latin typeface="Consolas" panose="020B0609020204030204" pitchFamily="49" charset="0"/>
                <a:ea typeface="Courier New"/>
                <a:cs typeface="Consolas" panose="020B0609020204030204" pitchFamily="49" charset="0"/>
                <a:sym typeface="Courier New"/>
              </a:rPr>
              <a:t>select(</a:t>
            </a:r>
            <a:r>
              <a:rPr lang="en-US" sz="4000" dirty="0" err="1" smtClean="0">
                <a:solidFill>
                  <a:srgbClr val="164F86"/>
                </a:solidFill>
                <a:latin typeface="Consolas" panose="020B0609020204030204" pitchFamily="49" charset="0"/>
                <a:ea typeface="Courier New"/>
                <a:cs typeface="Consolas" panose="020B0609020204030204" pitchFamily="49" charset="0"/>
                <a:sym typeface="Courier New"/>
              </a:rPr>
              <a:t>clinic_name</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%&gt;%   </a:t>
            </a:r>
            <a:endParaRPr lang="en-US" sz="40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a:t>
            </a:r>
            <a:r>
              <a:rPr lang="en-US" sz="4000" dirty="0" smtClean="0">
                <a:solidFill>
                  <a:srgbClr val="164F86"/>
                </a:solidFill>
                <a:latin typeface="Consolas" panose="020B0609020204030204" pitchFamily="49" charset="0"/>
                <a:ea typeface="Courier New"/>
                <a:cs typeface="Consolas" panose="020B0609020204030204" pitchFamily="49" charset="0"/>
                <a:sym typeface="Courier New"/>
              </a:rPr>
              <a:t>arrange(</a:t>
            </a:r>
            <a:r>
              <a:rPr lang="en-US" sz="4000" dirty="0" err="1" smtClean="0">
                <a:solidFill>
                  <a:srgbClr val="164F86"/>
                </a:solidFill>
                <a:latin typeface="Consolas" panose="020B0609020204030204" pitchFamily="49" charset="0"/>
                <a:ea typeface="Courier New"/>
                <a:cs typeface="Consolas" panose="020B0609020204030204" pitchFamily="49" charset="0"/>
                <a:sym typeface="Courier New"/>
              </a:rPr>
              <a:t>clinic_name</a:t>
            </a:r>
            <a:r>
              <a:rPr lang="en-US" sz="4000" dirty="0">
                <a:solidFill>
                  <a:srgbClr val="164F86"/>
                </a:solidFill>
                <a:latin typeface="Consolas" panose="020B0609020204030204" pitchFamily="49" charset="0"/>
                <a:ea typeface="Courier New"/>
                <a:cs typeface="Consolas" panose="020B0609020204030204" pitchFamily="49" charset="0"/>
                <a:sym typeface="Courier New"/>
              </a:rPr>
              <a:t>)</a:t>
            </a:r>
          </a:p>
          <a:p>
            <a:endParaRPr lang="en-US" sz="4000" dirty="0">
              <a:solidFill>
                <a:srgbClr val="164F86"/>
              </a:solidFill>
              <a:latin typeface="Consolas" panose="020B0609020204030204" pitchFamily="49" charset="0"/>
              <a:ea typeface="Courier New"/>
              <a:cs typeface="Consolas" panose="020B0609020204030204" pitchFamily="49" charset="0"/>
              <a:sym typeface="Courier New"/>
            </a:endParaRPr>
          </a:p>
          <a:p>
            <a:endParaRPr lang="en-US" sz="40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Slide Number Placeholder 4"/>
          <p:cNvSpPr>
            <a:spLocks noGrp="1"/>
          </p:cNvSpPr>
          <p:nvPr>
            <p:ph type="sldNum" idx="12"/>
          </p:nvPr>
        </p:nvSpPr>
        <p:spPr/>
        <p:txBody>
          <a:bodyPr/>
          <a:lstStyle/>
          <a:p>
            <a:fld id="{00000000-1234-1234-1234-123412341234}" type="slidenum">
              <a:rPr lang="en-US" smtClean="0"/>
              <a:pPr/>
              <a:t>49</a:t>
            </a:fld>
            <a:endParaRPr lang="en-US"/>
          </a:p>
        </p:txBody>
      </p:sp>
    </p:spTree>
    <p:extLst>
      <p:ext uri="{BB962C8B-B14F-4D97-AF65-F5344CB8AC3E}">
        <p14:creationId xmlns:p14="http://schemas.microsoft.com/office/powerpoint/2010/main" val="2607803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4952" y="2776989"/>
            <a:ext cx="10490522" cy="3862150"/>
          </a:xfrm>
          <a:prstGeom prst="rect">
            <a:avLst/>
          </a:prstGeom>
        </p:spPr>
      </p:pic>
      <p:sp>
        <p:nvSpPr>
          <p:cNvPr id="2" name="Title 1">
            <a:extLst>
              <a:ext uri="{FF2B5EF4-FFF2-40B4-BE49-F238E27FC236}">
                <a16:creationId xmlns:a16="http://schemas.microsoft.com/office/drawing/2014/main" id="{7A53BE99-EC91-DF4E-BDF9-03EDD3ECAC36}"/>
              </a:ext>
            </a:extLst>
          </p:cNvPr>
          <p:cNvSpPr>
            <a:spLocks noGrp="1"/>
          </p:cNvSpPr>
          <p:nvPr>
            <p:ph type="title"/>
          </p:nvPr>
        </p:nvSpPr>
        <p:spPr>
          <a:xfrm>
            <a:off x="1665962" y="614555"/>
            <a:ext cx="6256750" cy="777536"/>
          </a:xfrm>
        </p:spPr>
        <p:txBody>
          <a:bodyPr/>
          <a:lstStyle/>
          <a:p>
            <a:r>
              <a:rPr lang="en-US" dirty="0"/>
              <a:t>Typical Data Science Pipeline</a:t>
            </a:r>
          </a:p>
        </p:txBody>
      </p:sp>
      <p:pic>
        <p:nvPicPr>
          <p:cNvPr id="6" name="Picture 5">
            <a:extLst>
              <a:ext uri="{FF2B5EF4-FFF2-40B4-BE49-F238E27FC236}">
                <a16:creationId xmlns:a16="http://schemas.microsoft.com/office/drawing/2014/main" id="{1FFFBDD7-0E36-2C4E-B3F6-F30F8519AB77}"/>
              </a:ext>
            </a:extLst>
          </p:cNvPr>
          <p:cNvPicPr>
            <a:picLocks noChangeAspect="1"/>
          </p:cNvPicPr>
          <p:nvPr/>
        </p:nvPicPr>
        <p:blipFill>
          <a:blip r:embed="rId4"/>
          <a:stretch>
            <a:fillRect/>
          </a:stretch>
        </p:blipFill>
        <p:spPr>
          <a:xfrm>
            <a:off x="9572341" y="188765"/>
            <a:ext cx="2406651" cy="2406651"/>
          </a:xfrm>
          <a:prstGeom prst="rect">
            <a:avLst/>
          </a:prstGeom>
        </p:spPr>
      </p:pic>
      <p:sp>
        <p:nvSpPr>
          <p:cNvPr id="4" name="Rounded Rectangle 3"/>
          <p:cNvSpPr/>
          <p:nvPr/>
        </p:nvSpPr>
        <p:spPr>
          <a:xfrm>
            <a:off x="3040503" y="4341917"/>
            <a:ext cx="884225" cy="574268"/>
          </a:xfrm>
          <a:prstGeom prst="roundRect">
            <a:avLst/>
          </a:prstGeom>
          <a:solidFill>
            <a:srgbClr val="FFFFD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Tidy</a:t>
            </a:r>
            <a:endParaRPr lang="en-US" sz="2400" dirty="0">
              <a:solidFill>
                <a:schemeClr val="tx1"/>
              </a:solidFill>
            </a:endParaRPr>
          </a:p>
        </p:txBody>
      </p:sp>
      <p:sp>
        <p:nvSpPr>
          <p:cNvPr id="5" name="Slide Number Placeholder 4"/>
          <p:cNvSpPr>
            <a:spLocks noGrp="1"/>
          </p:cNvSpPr>
          <p:nvPr>
            <p:ph type="sldNum" idx="12"/>
          </p:nvPr>
        </p:nvSpPr>
        <p:spPr>
          <a:xfrm>
            <a:off x="9291949" y="6467657"/>
            <a:ext cx="2804134" cy="342964"/>
          </a:xfrm>
        </p:spPr>
        <p:txBody>
          <a:bodyPr/>
          <a:lstStyle/>
          <a:p>
            <a:fld id="{00000000-1234-1234-1234-123412341234}" type="slidenum">
              <a:rPr lang="en-US" smtClean="0"/>
              <a:pPr/>
              <a:t>5</a:t>
            </a:fld>
            <a:endParaRPr lang="en-US" dirty="0"/>
          </a:p>
        </p:txBody>
      </p:sp>
      <p:sp>
        <p:nvSpPr>
          <p:cNvPr id="9" name="Rounded Rectangle 8"/>
          <p:cNvSpPr/>
          <p:nvPr/>
        </p:nvSpPr>
        <p:spPr>
          <a:xfrm>
            <a:off x="4420665" y="5043984"/>
            <a:ext cx="1918490" cy="452690"/>
          </a:xfrm>
          <a:prstGeom prst="roundRect">
            <a:avLst/>
          </a:prstGeom>
          <a:solidFill>
            <a:srgbClr val="FFFFD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Transform</a:t>
            </a:r>
            <a:endParaRPr lang="en-US" sz="2400" dirty="0">
              <a:solidFill>
                <a:schemeClr val="tx1"/>
              </a:solidFill>
            </a:endParaRPr>
          </a:p>
        </p:txBody>
      </p:sp>
    </p:spTree>
    <p:extLst>
      <p:ext uri="{BB962C8B-B14F-4D97-AF65-F5344CB8AC3E}">
        <p14:creationId xmlns:p14="http://schemas.microsoft.com/office/powerpoint/2010/main" val="240428704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650" y="625065"/>
            <a:ext cx="6249002" cy="777536"/>
          </a:xfrm>
        </p:spPr>
        <p:txBody>
          <a:bodyPr/>
          <a:lstStyle/>
          <a:p>
            <a:r>
              <a:rPr lang="en-US" dirty="0"/>
              <a:t>Shortcut to type %&gt;%</a:t>
            </a:r>
            <a:br>
              <a:rPr lang="en-US" dirty="0"/>
            </a:br>
            <a:endParaRPr lang="en-US" dirty="0"/>
          </a:p>
        </p:txBody>
      </p:sp>
      <p:sp>
        <p:nvSpPr>
          <p:cNvPr id="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4" name="Picture 3"/>
          <p:cNvPicPr>
            <a:picLocks noChangeAspect="1"/>
          </p:cNvPicPr>
          <p:nvPr/>
        </p:nvPicPr>
        <p:blipFill>
          <a:blip r:embed="rId4"/>
          <a:stretch>
            <a:fillRect/>
          </a:stretch>
        </p:blipFill>
        <p:spPr>
          <a:xfrm>
            <a:off x="1166648" y="2359572"/>
            <a:ext cx="10457793" cy="2614448"/>
          </a:xfrm>
          <a:prstGeom prst="rect">
            <a:avLst/>
          </a:prstGeom>
        </p:spPr>
      </p:pic>
      <p:sp>
        <p:nvSpPr>
          <p:cNvPr id="5" name="Slide Number Placeholder 4"/>
          <p:cNvSpPr>
            <a:spLocks noGrp="1"/>
          </p:cNvSpPr>
          <p:nvPr>
            <p:ph type="sldNum" idx="12"/>
          </p:nvPr>
        </p:nvSpPr>
        <p:spPr/>
        <p:txBody>
          <a:bodyPr/>
          <a:lstStyle/>
          <a:p>
            <a:fld id="{00000000-1234-1234-1234-123412341234}" type="slidenum">
              <a:rPr lang="en-US" smtClean="0"/>
              <a:pPr/>
              <a:t>50</a:t>
            </a:fld>
            <a:endParaRPr lang="en-US" dirty="0"/>
          </a:p>
        </p:txBody>
      </p:sp>
    </p:spTree>
    <p:extLst>
      <p:ext uri="{BB962C8B-B14F-4D97-AF65-F5344CB8AC3E}">
        <p14:creationId xmlns:p14="http://schemas.microsoft.com/office/powerpoint/2010/main" val="24088904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tx1"/>
                </a:solidFill>
              </a:rPr>
              <a:t>Scene</a:t>
            </a:r>
            <a:endParaRPr lang="en-US" dirty="0">
              <a:solidFill>
                <a:schemeClr val="tx1"/>
              </a:solidFill>
            </a:endParaRPr>
          </a:p>
        </p:txBody>
      </p:sp>
      <p:sp>
        <p:nvSpPr>
          <p:cNvPr id="3" name="Slide Number Placeholder 2"/>
          <p:cNvSpPr>
            <a:spLocks noGrp="1"/>
          </p:cNvSpPr>
          <p:nvPr>
            <p:ph type="sldNum" idx="12"/>
          </p:nvPr>
        </p:nvSpPr>
        <p:spPr/>
        <p:txBody>
          <a:bodyPr/>
          <a:lstStyle/>
          <a:p>
            <a:fld id="{00000000-1234-1234-1234-123412341234}" type="slidenum">
              <a:rPr lang="en-US" smtClean="0"/>
              <a:pPr/>
              <a:t>51</a:t>
            </a:fld>
            <a:endParaRPr lang="en-US"/>
          </a:p>
        </p:txBody>
      </p:sp>
      <p:pic>
        <p:nvPicPr>
          <p:cNvPr id="1026" name="Picture 2" descr="Doctor looking at watch — Stock Photo © minervastock #11228828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6152" y="1993980"/>
            <a:ext cx="4396148" cy="29350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02023" y="1787505"/>
            <a:ext cx="5545394" cy="3785652"/>
          </a:xfrm>
          <a:prstGeom prst="rect">
            <a:avLst/>
          </a:prstGeom>
          <a:noFill/>
        </p:spPr>
        <p:txBody>
          <a:bodyPr wrap="square" rtlCol="0">
            <a:spAutoFit/>
          </a:bodyPr>
          <a:lstStyle/>
          <a:p>
            <a:r>
              <a:rPr lang="en-US" sz="2400" dirty="0" smtClean="0"/>
              <a:t>The PICU would like a word with you because of a recent incident involving a delay in results for a patient who required a AGP</a:t>
            </a:r>
          </a:p>
          <a:p>
            <a:endParaRPr lang="en-US" sz="2400" dirty="0" smtClean="0"/>
          </a:p>
          <a:p>
            <a:r>
              <a:rPr lang="en-US" sz="2400" dirty="0" smtClean="0"/>
              <a:t>They had to wait over 10 hours before the procedure could begin</a:t>
            </a:r>
          </a:p>
          <a:p>
            <a:endParaRPr lang="en-US" sz="2400" dirty="0" smtClean="0"/>
          </a:p>
          <a:p>
            <a:r>
              <a:rPr lang="en-US" sz="2400" dirty="0" smtClean="0"/>
              <a:t>You decide to investigate… WITH DATA</a:t>
            </a:r>
            <a:endParaRPr lang="en-US" sz="2400" dirty="0"/>
          </a:p>
        </p:txBody>
      </p:sp>
    </p:spTree>
    <p:extLst>
      <p:ext uri="{BB962C8B-B14F-4D97-AF65-F5344CB8AC3E}">
        <p14:creationId xmlns:p14="http://schemas.microsoft.com/office/powerpoint/2010/main" val="138143903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52</a:t>
            </a:fld>
            <a:endParaRPr lang="en-US">
              <a:solidFill>
                <a:prstClr val="black">
                  <a:lumMod val="95000"/>
                  <a:lumOff val="5000"/>
                </a:prstClr>
              </a:solidFill>
            </a:endParaRPr>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44827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smtClean="0">
                <a:solidFill>
                  <a:srgbClr val="005493"/>
                </a:solidFill>
                <a:latin typeface="+mj-lt"/>
              </a:rPr>
              <a:t>Your Turn 5</a:t>
            </a:r>
            <a:endParaRPr lang="en-US" dirty="0">
              <a:solidFill>
                <a:srgbClr val="005493"/>
              </a:solidFill>
              <a:latin typeface="+mj-lt"/>
            </a:endParaRPr>
          </a:p>
        </p:txBody>
      </p:sp>
      <p:sp>
        <p:nvSpPr>
          <p:cNvPr id="7" name="Google Shape;351;p37"/>
          <p:cNvSpPr txBox="1"/>
          <p:nvPr/>
        </p:nvSpPr>
        <p:spPr>
          <a:xfrm>
            <a:off x="977462" y="1890818"/>
            <a:ext cx="11014168" cy="2250258"/>
          </a:xfrm>
          <a:prstGeom prst="rect">
            <a:avLst/>
          </a:prstGeom>
          <a:noFill/>
          <a:ln>
            <a:noFill/>
          </a:ln>
        </p:spPr>
        <p:txBody>
          <a:bodyPr spcFirstLastPara="1" wrap="square" lIns="0" tIns="6804" rIns="0" bIns="0" anchor="t" anchorCtr="0">
            <a:noAutofit/>
          </a:bodyPr>
          <a:lstStyle/>
          <a:p>
            <a:pPr marL="6803" marR="2721"/>
            <a:r>
              <a:rPr lang="en-US" sz="3200" dirty="0">
                <a:solidFill>
                  <a:srgbClr val="005493"/>
                </a:solidFill>
                <a:latin typeface="Calibri" panose="020F0502020204030204" pitchFamily="34" charset="0"/>
                <a:ea typeface="Calibri"/>
                <a:cs typeface="Consolas" panose="020B0609020204030204" pitchFamily="49" charset="0"/>
                <a:sym typeface="Calibri"/>
              </a:rPr>
              <a:t>Use </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%&gt;% </a:t>
            </a:r>
            <a:r>
              <a:rPr lang="en-US" sz="3200" dirty="0">
                <a:solidFill>
                  <a:srgbClr val="005493"/>
                </a:solidFill>
                <a:latin typeface="Calibri" panose="020F0502020204030204" pitchFamily="34" charset="0"/>
                <a:ea typeface="Calibri"/>
                <a:cs typeface="Consolas" panose="020B0609020204030204" pitchFamily="49" charset="0"/>
                <a:sym typeface="Calibri"/>
              </a:rPr>
              <a:t>to write a sequence of </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three functions </a:t>
            </a:r>
            <a:r>
              <a:rPr lang="en-US" sz="3200" dirty="0">
                <a:solidFill>
                  <a:srgbClr val="005493"/>
                </a:solidFill>
                <a:latin typeface="Calibri" panose="020F0502020204030204" pitchFamily="34" charset="0"/>
                <a:ea typeface="Calibri"/>
                <a:cs typeface="Consolas" panose="020B0609020204030204" pitchFamily="49" charset="0"/>
                <a:sym typeface="Calibri"/>
              </a:rPr>
              <a:t>that</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a:t>
            </a: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a:p>
            <a:pPr marL="6803" marR="2721"/>
            <a:r>
              <a:rPr lang="en-US" sz="2800" dirty="0">
                <a:solidFill>
                  <a:srgbClr val="005493"/>
                </a:solidFill>
                <a:latin typeface="Calibri"/>
                <a:ea typeface="Calibri"/>
                <a:cs typeface="Calibri"/>
                <a:sym typeface="Calibri"/>
              </a:rPr>
              <a:t>1. Filters to </a:t>
            </a:r>
            <a:r>
              <a:rPr lang="en-US" sz="2800" dirty="0" smtClean="0">
                <a:solidFill>
                  <a:srgbClr val="005493"/>
                </a:solidFill>
                <a:latin typeface="Calibri"/>
                <a:ea typeface="Calibri"/>
                <a:cs typeface="Calibri"/>
                <a:sym typeface="Calibri"/>
              </a:rPr>
              <a:t>tests from the clinic (</a:t>
            </a:r>
            <a:r>
              <a:rPr lang="en-US" sz="2800" b="1" dirty="0" err="1" smtClean="0">
                <a:solidFill>
                  <a:srgbClr val="005493"/>
                </a:solidFill>
                <a:latin typeface="Consolas" panose="020B0609020204030204" pitchFamily="49" charset="0"/>
                <a:ea typeface="Calibri"/>
                <a:cs typeface="Calibri"/>
                <a:sym typeface="Calibri"/>
              </a:rPr>
              <a:t>clinic_name</a:t>
            </a:r>
            <a:r>
              <a:rPr lang="en-US" sz="2800" dirty="0" smtClean="0">
                <a:solidFill>
                  <a:srgbClr val="005493"/>
                </a:solidFill>
                <a:latin typeface="Calibri"/>
                <a:ea typeface="Calibri"/>
                <a:cs typeface="Calibri"/>
                <a:sym typeface="Calibri"/>
              </a:rPr>
              <a:t>) of "</a:t>
            </a:r>
            <a:r>
              <a:rPr lang="en-US" sz="2800" dirty="0" err="1" smtClean="0">
                <a:solidFill>
                  <a:srgbClr val="005493"/>
                </a:solidFill>
                <a:latin typeface="Calibri"/>
                <a:ea typeface="Calibri"/>
                <a:cs typeface="Calibri"/>
                <a:sym typeface="Calibri"/>
              </a:rPr>
              <a:t>picu</a:t>
            </a:r>
            <a:r>
              <a:rPr lang="en-US" sz="2800" dirty="0" smtClean="0">
                <a:solidFill>
                  <a:srgbClr val="005493"/>
                </a:solidFill>
                <a:latin typeface="Calibri"/>
                <a:ea typeface="Calibri"/>
                <a:cs typeface="Calibri"/>
                <a:sym typeface="Calibri"/>
              </a:rPr>
              <a:t>"</a:t>
            </a:r>
            <a:endParaRPr lang="en-US" sz="2800" dirty="0">
              <a:solidFill>
                <a:srgbClr val="005493"/>
              </a:solidFill>
              <a:latin typeface="Calibri"/>
              <a:ea typeface="Calibri"/>
              <a:cs typeface="Calibri"/>
              <a:sym typeface="Calibri"/>
            </a:endParaRPr>
          </a:p>
          <a:p>
            <a:pPr marL="6803" marR="2721"/>
            <a:r>
              <a:rPr lang="en-US" sz="2800" dirty="0">
                <a:solidFill>
                  <a:srgbClr val="005493"/>
                </a:solidFill>
                <a:latin typeface="Calibri"/>
                <a:ea typeface="Calibri"/>
                <a:cs typeface="Calibri"/>
                <a:sym typeface="Calibri"/>
              </a:rPr>
              <a:t>2. Selects the </a:t>
            </a:r>
            <a:r>
              <a:rPr lang="en-US" sz="2800" dirty="0" smtClean="0">
                <a:solidFill>
                  <a:srgbClr val="005493"/>
                </a:solidFill>
                <a:latin typeface="Calibri"/>
                <a:ea typeface="Calibri"/>
                <a:cs typeface="Calibri"/>
                <a:sym typeface="Calibri"/>
              </a:rPr>
              <a:t>column with the receive to verify turnaround time (</a:t>
            </a:r>
            <a:r>
              <a:rPr lang="en-US" sz="2800" b="1" dirty="0" err="1" smtClean="0">
                <a:solidFill>
                  <a:srgbClr val="005493"/>
                </a:solidFill>
                <a:latin typeface="Consolas" panose="020B0609020204030204" pitchFamily="49" charset="0"/>
                <a:ea typeface="Calibri"/>
                <a:cs typeface="Calibri"/>
                <a:sym typeface="Calibri"/>
              </a:rPr>
              <a:t>rec_ver_tat</a:t>
            </a:r>
            <a:r>
              <a:rPr lang="en-US" sz="2800" dirty="0" smtClean="0">
                <a:solidFill>
                  <a:srgbClr val="005493"/>
                </a:solidFill>
                <a:latin typeface="Calibri"/>
                <a:ea typeface="Calibri"/>
                <a:cs typeface="Calibri"/>
                <a:sym typeface="Calibri"/>
              </a:rPr>
              <a:t>)</a:t>
            </a:r>
            <a:r>
              <a:rPr lang="en-US" sz="2800" b="1" dirty="0" smtClean="0">
                <a:solidFill>
                  <a:srgbClr val="005493"/>
                </a:solidFill>
                <a:latin typeface="Calibri"/>
                <a:ea typeface="Calibri"/>
                <a:cs typeface="Calibri"/>
                <a:sym typeface="Calibri"/>
              </a:rPr>
              <a:t> </a:t>
            </a:r>
            <a:r>
              <a:rPr lang="en-US" sz="2800" dirty="0" smtClean="0">
                <a:solidFill>
                  <a:srgbClr val="005493"/>
                </a:solidFill>
                <a:latin typeface="Calibri"/>
                <a:ea typeface="Calibri"/>
                <a:cs typeface="Calibri"/>
                <a:sym typeface="Calibri"/>
              </a:rPr>
              <a:t>as well as the day from start of the pandemic (</a:t>
            </a:r>
            <a:r>
              <a:rPr lang="en-US" sz="2800" b="1" dirty="0" err="1" smtClean="0">
                <a:solidFill>
                  <a:srgbClr val="005493"/>
                </a:solidFill>
                <a:latin typeface="Consolas" panose="020B0609020204030204" pitchFamily="49" charset="0"/>
                <a:ea typeface="Calibri"/>
                <a:cs typeface="Calibri"/>
                <a:sym typeface="Calibri"/>
              </a:rPr>
              <a:t>pan_day</a:t>
            </a:r>
            <a:r>
              <a:rPr lang="en-US" sz="2800" dirty="0" smtClean="0">
                <a:solidFill>
                  <a:srgbClr val="005493"/>
                </a:solidFill>
                <a:latin typeface="Calibri"/>
                <a:ea typeface="Calibri"/>
                <a:cs typeface="Calibri"/>
                <a:sym typeface="Calibri"/>
              </a:rPr>
              <a:t>)</a:t>
            </a:r>
            <a:endParaRPr lang="en-US" sz="2800" dirty="0">
              <a:solidFill>
                <a:srgbClr val="005493"/>
              </a:solidFill>
              <a:latin typeface="Calibri"/>
              <a:ea typeface="Calibri"/>
              <a:cs typeface="Calibri"/>
              <a:sym typeface="Calibri"/>
            </a:endParaRPr>
          </a:p>
          <a:p>
            <a:pPr marL="6803" marR="2721"/>
            <a:r>
              <a:rPr lang="en-US" sz="2800" dirty="0">
                <a:solidFill>
                  <a:srgbClr val="005493"/>
                </a:solidFill>
                <a:latin typeface="Calibri"/>
                <a:ea typeface="Calibri"/>
                <a:cs typeface="Calibri"/>
                <a:sym typeface="Calibri"/>
              </a:rPr>
              <a:t>3. Arrange the </a:t>
            </a:r>
            <a:r>
              <a:rPr lang="en-US" sz="2800" dirty="0" smtClean="0">
                <a:solidFill>
                  <a:srgbClr val="005493"/>
                </a:solidFill>
                <a:latin typeface="Calibri"/>
                <a:ea typeface="Calibri"/>
                <a:cs typeface="Calibri"/>
                <a:sym typeface="Calibri"/>
              </a:rPr>
              <a:t>`</a:t>
            </a:r>
            <a:r>
              <a:rPr lang="en-US" sz="2800" b="1" dirty="0">
                <a:solidFill>
                  <a:srgbClr val="005493"/>
                </a:solidFill>
                <a:latin typeface="Calibri"/>
                <a:ea typeface="Calibri"/>
                <a:cs typeface="Calibri"/>
                <a:sym typeface="Calibri"/>
              </a:rPr>
              <a:t> </a:t>
            </a:r>
            <a:r>
              <a:rPr lang="en-US" sz="2800" b="1" dirty="0" err="1">
                <a:solidFill>
                  <a:srgbClr val="005493"/>
                </a:solidFill>
                <a:latin typeface="Consolas" panose="020B0609020204030204" pitchFamily="49" charset="0"/>
                <a:ea typeface="Calibri"/>
                <a:cs typeface="Calibri"/>
                <a:sym typeface="Calibri"/>
              </a:rPr>
              <a:t>pan_day</a:t>
            </a:r>
            <a:r>
              <a:rPr lang="en-US" sz="2800" b="1" dirty="0">
                <a:solidFill>
                  <a:srgbClr val="005493"/>
                </a:solidFill>
                <a:latin typeface="Calibri"/>
                <a:ea typeface="Calibri"/>
                <a:cs typeface="Calibri"/>
                <a:sym typeface="Calibri"/>
              </a:rPr>
              <a:t> </a:t>
            </a:r>
            <a:r>
              <a:rPr lang="en-US" sz="2800" b="1" dirty="0" smtClean="0">
                <a:solidFill>
                  <a:srgbClr val="005493"/>
                </a:solidFill>
                <a:latin typeface="Calibri"/>
                <a:ea typeface="Calibri"/>
                <a:cs typeface="Calibri"/>
                <a:sym typeface="Calibri"/>
              </a:rPr>
              <a:t>` </a:t>
            </a:r>
            <a:r>
              <a:rPr lang="en-US" sz="2800" dirty="0" smtClean="0">
                <a:solidFill>
                  <a:srgbClr val="005493"/>
                </a:solidFill>
                <a:latin typeface="Calibri"/>
                <a:ea typeface="Calibri"/>
                <a:cs typeface="Calibri"/>
                <a:sym typeface="Calibri"/>
              </a:rPr>
              <a:t>from highest to lowest</a:t>
            </a:r>
            <a:endParaRPr lang="en-US" sz="2800" dirty="0">
              <a:solidFill>
                <a:srgbClr val="005493"/>
              </a:solidFill>
              <a:latin typeface="Calibri"/>
              <a:ea typeface="Calibri"/>
              <a:cs typeface="Calibri"/>
              <a:sym typeface="Calibri"/>
            </a:endParaRPr>
          </a:p>
          <a:p>
            <a:pPr marL="6803" marR="2721"/>
            <a:endParaRPr lang="en-US" sz="2400" dirty="0" smtClean="0">
              <a:solidFill>
                <a:srgbClr val="005493"/>
              </a:solidFill>
              <a:latin typeface="Consolas" panose="020B0609020204030204" pitchFamily="49" charset="0"/>
              <a:ea typeface="Calibri"/>
              <a:cs typeface="Consolas" panose="020B0609020204030204" pitchFamily="49" charset="0"/>
              <a:sym typeface="Calibri"/>
            </a:endParaRP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p:txBody>
      </p:sp>
      <p:sp>
        <p:nvSpPr>
          <p:cNvPr id="8" name="TextBox 7"/>
          <p:cNvSpPr txBox="1"/>
          <p:nvPr/>
        </p:nvSpPr>
        <p:spPr>
          <a:xfrm>
            <a:off x="977462" y="4905565"/>
            <a:ext cx="8292662" cy="1138773"/>
          </a:xfrm>
          <a:prstGeom prst="rect">
            <a:avLst/>
          </a:prstGeom>
          <a:noFill/>
        </p:spPr>
        <p:txBody>
          <a:bodyPr wrap="square" rtlCol="0">
            <a:spAutoFit/>
          </a:bodyPr>
          <a:lstStyle/>
          <a:p>
            <a:pPr>
              <a:spcAft>
                <a:spcPts val="600"/>
              </a:spcAft>
            </a:pPr>
            <a:r>
              <a:rPr lang="en-US" sz="2800" dirty="0">
                <a:solidFill>
                  <a:srgbClr val="005493"/>
                </a:solidFill>
                <a:latin typeface="Calibri"/>
                <a:ea typeface="Calibri"/>
                <a:cs typeface="Calibri"/>
                <a:sym typeface="Calibri"/>
              </a:rPr>
              <a:t>Using &lt;-, assign the result to a new </a:t>
            </a:r>
            <a:r>
              <a:rPr lang="en-US" sz="2800" dirty="0" smtClean="0">
                <a:solidFill>
                  <a:srgbClr val="005493"/>
                </a:solidFill>
                <a:latin typeface="Calibri"/>
                <a:ea typeface="Calibri"/>
                <a:cs typeface="Calibri"/>
                <a:sym typeface="Calibri"/>
              </a:rPr>
              <a:t>variable, call it whatever you want.</a:t>
            </a:r>
          </a:p>
          <a:p>
            <a:endParaRPr lang="en-US" sz="700" dirty="0"/>
          </a:p>
        </p:txBody>
      </p:sp>
    </p:spTree>
    <p:extLst>
      <p:ext uri="{BB962C8B-B14F-4D97-AF65-F5344CB8AC3E}">
        <p14:creationId xmlns:p14="http://schemas.microsoft.com/office/powerpoint/2010/main" val="109409656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3743741" y="245005"/>
            <a:ext cx="4704518" cy="777536"/>
          </a:xfrm>
          <a:prstGeom prst="rect">
            <a:avLst/>
          </a:prstGeom>
          <a:noFill/>
          <a:ln>
            <a:noFill/>
          </a:ln>
        </p:spPr>
        <p:txBody>
          <a:bodyPr spcFirstLastPara="1" wrap="square" lIns="0" tIns="6455" rIns="0" bIns="0" anchor="t" anchorCtr="0">
            <a:noAutofit/>
          </a:bodyPr>
          <a:lstStyle/>
          <a:p>
            <a:pPr marL="6803"/>
            <a:r>
              <a:rPr lang="en-US" sz="5400" dirty="0" smtClean="0">
                <a:solidFill>
                  <a:srgbClr val="000000"/>
                </a:solidFill>
              </a:rPr>
              <a:t>Isolating </a:t>
            </a:r>
            <a:r>
              <a:rPr lang="en-US" sz="5400" dirty="0">
                <a:solidFill>
                  <a:srgbClr val="000000"/>
                </a:solidFill>
              </a:rPr>
              <a:t>data</a:t>
            </a:r>
            <a:endParaRPr sz="5400" dirty="0"/>
          </a:p>
        </p:txBody>
      </p:sp>
      <p:graphicFrame>
        <p:nvGraphicFramePr>
          <p:cNvPr id="147" name="Google Shape;147;p18"/>
          <p:cNvGraphicFramePr/>
          <p:nvPr>
            <p:extLst>
              <p:ext uri="{D42A27DB-BD31-4B8C-83A1-F6EECF244321}">
                <p14:modId xmlns:p14="http://schemas.microsoft.com/office/powerpoint/2010/main" val="3900311438"/>
              </p:ext>
            </p:extLst>
          </p:nvPr>
        </p:nvGraphicFramePr>
        <p:xfrm>
          <a:off x="1150478" y="1730364"/>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8" name="Google Shape;148;p18"/>
          <p:cNvGraphicFramePr/>
          <p:nvPr>
            <p:extLst>
              <p:ext uri="{D42A27DB-BD31-4B8C-83A1-F6EECF244321}">
                <p14:modId xmlns:p14="http://schemas.microsoft.com/office/powerpoint/2010/main" val="3074198044"/>
              </p:ext>
            </p:extLst>
          </p:nvPr>
        </p:nvGraphicFramePr>
        <p:xfrm>
          <a:off x="2795045" y="1758052"/>
          <a:ext cx="603200" cy="968156"/>
        </p:xfrm>
        <a:graphic>
          <a:graphicData uri="http://schemas.openxmlformats.org/drawingml/2006/table">
            <a:tbl>
              <a:tblPr firstRow="1" bandRow="1">
                <a:noFill/>
                <a:tableStyleId>{809C1C93-8995-4D9E-87C8-A8817AF97DB9}</a:tableStyleId>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graphicFrame>
        <p:nvGraphicFramePr>
          <p:cNvPr id="150" name="Google Shape;150;p18"/>
          <p:cNvGraphicFramePr/>
          <p:nvPr>
            <p:extLst>
              <p:ext uri="{D42A27DB-BD31-4B8C-83A1-F6EECF244321}">
                <p14:modId xmlns:p14="http://schemas.microsoft.com/office/powerpoint/2010/main" val="397847915"/>
              </p:ext>
            </p:extLst>
          </p:nvPr>
        </p:nvGraphicFramePr>
        <p:xfrm>
          <a:off x="2770556"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6"/>
                  </a:ext>
                </a:extLst>
              </a:tr>
            </a:tbl>
          </a:graphicData>
        </a:graphic>
      </p:graphicFrame>
      <p:graphicFrame>
        <p:nvGraphicFramePr>
          <p:cNvPr id="151" name="Google Shape;151;p18"/>
          <p:cNvGraphicFramePr/>
          <p:nvPr>
            <p:extLst>
              <p:ext uri="{D42A27DB-BD31-4B8C-83A1-F6EECF244321}">
                <p14:modId xmlns:p14="http://schemas.microsoft.com/office/powerpoint/2010/main" val="772127057"/>
              </p:ext>
            </p:extLst>
          </p:nvPr>
        </p:nvGraphicFramePr>
        <p:xfrm>
          <a:off x="1150478"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6"/>
                  </a:ext>
                </a:extLst>
              </a:tr>
            </a:tbl>
          </a:graphicData>
        </a:graphic>
      </p:graphicFrame>
      <p:sp>
        <p:nvSpPr>
          <p:cNvPr id="152" name="Google Shape;152;p18"/>
          <p:cNvSpPr/>
          <p:nvPr/>
        </p:nvSpPr>
        <p:spPr>
          <a:xfrm>
            <a:off x="2332431" y="4224017"/>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3" name="Google Shape;153;p18"/>
          <p:cNvSpPr txBox="1"/>
          <p:nvPr/>
        </p:nvSpPr>
        <p:spPr>
          <a:xfrm>
            <a:off x="4187608" y="1789222"/>
            <a:ext cx="7111013" cy="2307696"/>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Extract variables with </a:t>
            </a:r>
            <a:r>
              <a:rPr lang="en-US" sz="4000" b="1" dirty="0">
                <a:solidFill>
                  <a:srgbClr val="0365C0"/>
                </a:solidFill>
                <a:latin typeface="Trebuchet MS"/>
                <a:ea typeface="Trebuchet MS"/>
                <a:cs typeface="Trebuchet MS"/>
                <a:sym typeface="Trebuchet MS"/>
              </a:rPr>
              <a:t>select()</a:t>
            </a:r>
            <a:endParaRPr sz="4000" dirty="0">
              <a:latin typeface="Trebuchet MS"/>
              <a:ea typeface="Trebuchet MS"/>
              <a:cs typeface="Trebuchet MS"/>
              <a:sym typeface="Trebuchet MS"/>
            </a:endParaRPr>
          </a:p>
          <a:p>
            <a:pPr>
              <a:spcBef>
                <a:spcPts val="16"/>
              </a:spcBef>
            </a:pPr>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Extract </a:t>
            </a:r>
            <a:r>
              <a:rPr lang="en-US" sz="4000" dirty="0" smtClean="0">
                <a:latin typeface="Calibri"/>
                <a:ea typeface="Calibri"/>
                <a:cs typeface="Calibri"/>
                <a:sym typeface="Calibri"/>
              </a:rPr>
              <a:t>rows </a:t>
            </a:r>
            <a:r>
              <a:rPr lang="en-US" sz="4000" dirty="0">
                <a:latin typeface="Calibri"/>
                <a:ea typeface="Calibri"/>
                <a:cs typeface="Calibri"/>
                <a:sym typeface="Calibri"/>
              </a:rPr>
              <a:t>with </a:t>
            </a:r>
            <a:r>
              <a:rPr lang="en-US" sz="4000" b="1" dirty="0">
                <a:solidFill>
                  <a:srgbClr val="0365C0"/>
                </a:solidFill>
                <a:latin typeface="Trebuchet MS"/>
                <a:ea typeface="Trebuchet MS"/>
                <a:cs typeface="Trebuchet MS"/>
                <a:sym typeface="Trebuchet MS"/>
              </a:rPr>
              <a:t>filter()</a:t>
            </a:r>
            <a:endParaRPr sz="4000" dirty="0">
              <a:latin typeface="Trebuchet MS"/>
              <a:ea typeface="Trebuchet MS"/>
              <a:cs typeface="Trebuchet MS"/>
              <a:sym typeface="Trebuchet MS"/>
            </a:endParaRPr>
          </a:p>
          <a:p>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Arrange </a:t>
            </a:r>
            <a:r>
              <a:rPr lang="en-US" sz="4000" dirty="0" smtClean="0">
                <a:latin typeface="Calibri"/>
                <a:ea typeface="Calibri"/>
                <a:cs typeface="Calibri"/>
                <a:sym typeface="Calibri"/>
              </a:rPr>
              <a:t>rows</a:t>
            </a:r>
            <a:r>
              <a:rPr lang="en-US" sz="4000" dirty="0">
                <a:latin typeface="Calibri"/>
                <a:ea typeface="Calibri"/>
                <a:cs typeface="Calibri"/>
                <a:sym typeface="Calibri"/>
              </a:rPr>
              <a:t>, with </a:t>
            </a:r>
            <a:r>
              <a:rPr lang="en-US" sz="4000" b="1" dirty="0">
                <a:solidFill>
                  <a:srgbClr val="0365C0"/>
                </a:solidFill>
                <a:latin typeface="Trebuchet MS"/>
                <a:ea typeface="Trebuchet MS"/>
                <a:cs typeface="Trebuchet MS"/>
                <a:sym typeface="Trebuchet MS"/>
              </a:rPr>
              <a:t>arrange()</a:t>
            </a:r>
            <a:r>
              <a:rPr lang="en-US" sz="4000" dirty="0">
                <a:latin typeface="Calibri"/>
                <a:ea typeface="Calibri"/>
                <a:cs typeface="Calibri"/>
                <a:sym typeface="Calibri"/>
              </a:rPr>
              <a:t>.</a:t>
            </a:r>
            <a:endParaRPr sz="4000" dirty="0">
              <a:latin typeface="Calibri"/>
              <a:ea typeface="Calibri"/>
              <a:cs typeface="Calibri"/>
              <a:sym typeface="Calibri"/>
            </a:endParaRPr>
          </a:p>
        </p:txBody>
      </p:sp>
      <p:graphicFrame>
        <p:nvGraphicFramePr>
          <p:cNvPr id="154" name="Google Shape;154;p18"/>
          <p:cNvGraphicFramePr/>
          <p:nvPr>
            <p:extLst>
              <p:ext uri="{D42A27DB-BD31-4B8C-83A1-F6EECF244321}">
                <p14:modId xmlns:p14="http://schemas.microsoft.com/office/powerpoint/2010/main" val="2559618651"/>
              </p:ext>
            </p:extLst>
          </p:nvPr>
        </p:nvGraphicFramePr>
        <p:xfrm>
          <a:off x="1150479" y="2927483"/>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2511783731"/>
              </p:ext>
            </p:extLst>
          </p:nvPr>
        </p:nvGraphicFramePr>
        <p:xfrm>
          <a:off x="2773115" y="2927483"/>
          <a:ext cx="1046024" cy="402120"/>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6" name="Google Shape;152;p18"/>
          <p:cNvSpPr/>
          <p:nvPr/>
        </p:nvSpPr>
        <p:spPr>
          <a:xfrm>
            <a:off x="2321466" y="302286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52;p18"/>
          <p:cNvSpPr/>
          <p:nvPr/>
        </p:nvSpPr>
        <p:spPr>
          <a:xfrm>
            <a:off x="2332431" y="2108768"/>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53</a:t>
            </a:fld>
            <a:endParaRPr lang="en-US"/>
          </a:p>
        </p:txBody>
      </p:sp>
    </p:spTree>
    <p:extLst>
      <p:ext uri="{BB962C8B-B14F-4D97-AF65-F5344CB8AC3E}">
        <p14:creationId xmlns:p14="http://schemas.microsoft.com/office/powerpoint/2010/main" val="358953954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smtClean="0">
                <a:solidFill>
                  <a:schemeClr val="tx1">
                    <a:lumMod val="75000"/>
                    <a:lumOff val="25000"/>
                  </a:schemeClr>
                </a:solidFill>
              </a:rPr>
              <a:t>Deriving Data</a:t>
            </a:r>
            <a:endParaRPr lang="en-US" sz="6600" dirty="0">
              <a:solidFill>
                <a:schemeClr val="tx1">
                  <a:lumMod val="75000"/>
                  <a:lumOff val="25000"/>
                </a:schemeClr>
              </a:solidFill>
            </a:endParaRPr>
          </a:p>
        </p:txBody>
      </p:sp>
    </p:spTree>
    <p:extLst>
      <p:ext uri="{BB962C8B-B14F-4D97-AF65-F5344CB8AC3E}">
        <p14:creationId xmlns:p14="http://schemas.microsoft.com/office/powerpoint/2010/main" val="311033349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p:nvPr/>
        </p:nvSpPr>
        <p:spPr>
          <a:xfrm>
            <a:off x="1"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85" name="Google Shape;85;p13"/>
          <p:cNvSpPr txBox="1">
            <a:spLocks noGrp="1"/>
          </p:cNvSpPr>
          <p:nvPr>
            <p:ph type="title"/>
          </p:nvPr>
        </p:nvSpPr>
        <p:spPr>
          <a:xfrm>
            <a:off x="1843449" y="2053248"/>
            <a:ext cx="8505101" cy="2751022"/>
          </a:xfrm>
          <a:prstGeom prst="rect">
            <a:avLst/>
          </a:prstGeom>
          <a:noFill/>
          <a:ln>
            <a:noFill/>
          </a:ln>
        </p:spPr>
        <p:txBody>
          <a:bodyPr spcFirstLastPara="1" wrap="square" lIns="0" tIns="9522" rIns="0" bIns="0" anchor="t" anchorCtr="0">
            <a:noAutofit/>
          </a:bodyPr>
          <a:lstStyle/>
          <a:p>
            <a:pPr marL="6803" algn="ctr"/>
            <a:r>
              <a:rPr lang="en-US" sz="6000" b="1" dirty="0" smtClean="0">
                <a:solidFill>
                  <a:srgbClr val="F3F3F3"/>
                </a:solidFill>
                <a:latin typeface="Arial"/>
                <a:ea typeface="Arial"/>
                <a:cs typeface="Arial"/>
                <a:sym typeface="Arial"/>
              </a:rPr>
              <a:t>What is the average and SD in total turnaround time by clinic?</a:t>
            </a:r>
            <a:endParaRPr sz="6000" dirty="0">
              <a:latin typeface="Arial"/>
              <a:ea typeface="Arial"/>
              <a:cs typeface="Arial"/>
              <a:sym typeface="Arial"/>
            </a:endParaRPr>
          </a:p>
        </p:txBody>
      </p:sp>
      <p:sp>
        <p:nvSpPr>
          <p:cNvPr id="2" name="Slide Number Placeholder 1"/>
          <p:cNvSpPr>
            <a:spLocks noGrp="1"/>
          </p:cNvSpPr>
          <p:nvPr>
            <p:ph type="sldNum" idx="12"/>
          </p:nvPr>
        </p:nvSpPr>
        <p:spPr/>
        <p:txBody>
          <a:bodyPr/>
          <a:lstStyle/>
          <a:p>
            <a:fld id="{00000000-1234-1234-1234-123412341234}" type="slidenum">
              <a:rPr lang="en-US" smtClean="0"/>
              <a:pPr/>
              <a:t>55</a:t>
            </a:fld>
            <a:endParaRPr lang="en-US"/>
          </a:p>
        </p:txBody>
      </p:sp>
    </p:spTree>
    <p:extLst>
      <p:ext uri="{BB962C8B-B14F-4D97-AF65-F5344CB8AC3E}">
        <p14:creationId xmlns:p14="http://schemas.microsoft.com/office/powerpoint/2010/main" val="369853599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2748" y="370715"/>
            <a:ext cx="6466503" cy="777536"/>
          </a:xfrm>
        </p:spPr>
        <p:txBody>
          <a:bodyPr/>
          <a:lstStyle/>
          <a:p>
            <a:pPr algn="ctr"/>
            <a:r>
              <a:rPr lang="en-US" sz="5400" dirty="0" smtClean="0">
                <a:solidFill>
                  <a:schemeClr val="tx1">
                    <a:lumMod val="85000"/>
                    <a:lumOff val="15000"/>
                  </a:schemeClr>
                </a:solidFill>
              </a:rPr>
              <a:t>Breaking down the analytical question</a:t>
            </a:r>
            <a:endParaRPr lang="en-US" sz="5400" dirty="0">
              <a:solidFill>
                <a:schemeClr val="tx1">
                  <a:lumMod val="85000"/>
                  <a:lumOff val="15000"/>
                </a:schemeClr>
              </a:solidFill>
            </a:endParaRPr>
          </a:p>
        </p:txBody>
      </p:sp>
      <p:sp>
        <p:nvSpPr>
          <p:cNvPr id="3" name="Google Shape;85;p13"/>
          <p:cNvSpPr txBox="1">
            <a:spLocks/>
          </p:cNvSpPr>
          <p:nvPr/>
        </p:nvSpPr>
        <p:spPr>
          <a:xfrm>
            <a:off x="699859" y="2602129"/>
            <a:ext cx="7986941" cy="2751022"/>
          </a:xfrm>
          <a:prstGeom prst="rect">
            <a:avLst/>
          </a:prstGeom>
          <a:noFill/>
          <a:ln>
            <a:noFill/>
          </a:ln>
        </p:spPr>
        <p:txBody>
          <a:bodyPr spcFirstLastPara="1" wrap="square" lIns="0" tIns="9522"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42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749753" indent="-742950">
              <a:buClr>
                <a:schemeClr val="tx1">
                  <a:lumMod val="75000"/>
                  <a:lumOff val="25000"/>
                </a:schemeClr>
              </a:buClr>
              <a:buSzPct val="100000"/>
              <a:buAutoNum type="arabicPeriod"/>
            </a:pPr>
            <a:r>
              <a:rPr lang="en-US" sz="4000" dirty="0" smtClean="0">
                <a:solidFill>
                  <a:schemeClr val="tx1">
                    <a:lumMod val="65000"/>
                    <a:lumOff val="35000"/>
                  </a:schemeClr>
                </a:solidFill>
                <a:latin typeface="Arial"/>
                <a:ea typeface="Arial"/>
                <a:cs typeface="Arial"/>
                <a:sym typeface="Arial"/>
              </a:rPr>
              <a:t>Total TAT for each test</a:t>
            </a:r>
          </a:p>
          <a:p>
            <a:pPr marL="749753" indent="-742950">
              <a:buClr>
                <a:schemeClr val="tx1">
                  <a:lumMod val="75000"/>
                  <a:lumOff val="25000"/>
                </a:schemeClr>
              </a:buClr>
              <a:buSzPct val="100000"/>
              <a:buAutoNum type="arabicPeriod"/>
            </a:pPr>
            <a:r>
              <a:rPr lang="en-US" sz="4000" dirty="0" smtClean="0">
                <a:solidFill>
                  <a:schemeClr val="tx1">
                    <a:lumMod val="65000"/>
                    <a:lumOff val="35000"/>
                  </a:schemeClr>
                </a:solidFill>
                <a:latin typeface="Arial"/>
                <a:ea typeface="Arial"/>
                <a:cs typeface="Arial"/>
                <a:sym typeface="Arial"/>
              </a:rPr>
              <a:t>Group tests by clinic</a:t>
            </a:r>
          </a:p>
          <a:p>
            <a:pPr marL="749753" indent="-742950">
              <a:buClr>
                <a:schemeClr val="tx1">
                  <a:lumMod val="75000"/>
                  <a:lumOff val="25000"/>
                </a:schemeClr>
              </a:buClr>
              <a:buSzPct val="100000"/>
              <a:buAutoNum type="arabicPeriod"/>
            </a:pPr>
            <a:r>
              <a:rPr lang="en-US" sz="4000" dirty="0" smtClean="0">
                <a:solidFill>
                  <a:schemeClr val="tx1">
                    <a:lumMod val="65000"/>
                    <a:lumOff val="35000"/>
                  </a:schemeClr>
                </a:solidFill>
                <a:latin typeface="Arial"/>
                <a:ea typeface="Arial"/>
                <a:cs typeface="Arial"/>
                <a:sym typeface="Arial"/>
              </a:rPr>
              <a:t>Calculate average and SD for each clinic</a:t>
            </a:r>
            <a:endParaRPr lang="en-US" sz="4000" dirty="0">
              <a:solidFill>
                <a:schemeClr val="tx1">
                  <a:lumMod val="65000"/>
                  <a:lumOff val="35000"/>
                </a:schemeClr>
              </a:solidFill>
              <a:latin typeface="Arial"/>
              <a:ea typeface="Arial"/>
              <a:cs typeface="Arial"/>
              <a:sym typeface="Arial"/>
            </a:endParaRPr>
          </a:p>
        </p:txBody>
      </p:sp>
      <p:sp>
        <p:nvSpPr>
          <p:cNvPr id="4" name="Slide Number Placeholder 3"/>
          <p:cNvSpPr>
            <a:spLocks noGrp="1"/>
          </p:cNvSpPr>
          <p:nvPr>
            <p:ph type="sldNum" idx="12"/>
          </p:nvPr>
        </p:nvSpPr>
        <p:spPr/>
        <p:txBody>
          <a:bodyPr/>
          <a:lstStyle/>
          <a:p>
            <a:fld id="{00000000-1234-1234-1234-123412341234}" type="slidenum">
              <a:rPr lang="en-US" smtClean="0"/>
              <a:pPr/>
              <a:t>56</a:t>
            </a:fld>
            <a:endParaRPr lang="en-US"/>
          </a:p>
        </p:txBody>
      </p:sp>
    </p:spTree>
    <p:extLst>
      <p:ext uri="{BB962C8B-B14F-4D97-AF65-F5344CB8AC3E}">
        <p14:creationId xmlns:p14="http://schemas.microsoft.com/office/powerpoint/2010/main" val="120822379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3330403" y="280401"/>
            <a:ext cx="4952291" cy="777536"/>
          </a:xfrm>
          <a:prstGeom prst="rect">
            <a:avLst/>
          </a:prstGeom>
          <a:noFill/>
          <a:ln>
            <a:noFill/>
          </a:ln>
        </p:spPr>
        <p:txBody>
          <a:bodyPr spcFirstLastPara="1" wrap="square" lIns="0" tIns="6455" rIns="0" bIns="0" anchor="t" anchorCtr="0">
            <a:noAutofit/>
          </a:bodyPr>
          <a:lstStyle/>
          <a:p>
            <a:pPr marL="6803"/>
            <a:r>
              <a:rPr lang="en-US" sz="5400" dirty="0" smtClean="0">
                <a:solidFill>
                  <a:srgbClr val="000000"/>
                </a:solidFill>
              </a:rPr>
              <a:t>Deriving data</a:t>
            </a:r>
            <a:endParaRPr sz="5400" dirty="0"/>
          </a:p>
        </p:txBody>
      </p:sp>
      <p:sp>
        <p:nvSpPr>
          <p:cNvPr id="153" name="Google Shape;153;p18"/>
          <p:cNvSpPr txBox="1"/>
          <p:nvPr/>
        </p:nvSpPr>
        <p:spPr>
          <a:xfrm>
            <a:off x="4126816" y="1978407"/>
            <a:ext cx="7626020" cy="3276761"/>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Make new </a:t>
            </a:r>
            <a:r>
              <a:rPr lang="en-US" sz="4000" dirty="0" smtClean="0">
                <a:latin typeface="Calibri"/>
                <a:ea typeface="Calibri"/>
                <a:cs typeface="Calibri"/>
                <a:sym typeface="Calibri"/>
              </a:rPr>
              <a:t>variables </a:t>
            </a:r>
            <a:r>
              <a:rPr lang="en-US" sz="4000" dirty="0">
                <a:latin typeface="Calibri"/>
                <a:ea typeface="Calibri"/>
                <a:cs typeface="Calibri"/>
                <a:sym typeface="Calibri"/>
              </a:rPr>
              <a:t>with </a:t>
            </a:r>
            <a:r>
              <a:rPr lang="en-US" sz="4000" b="1" dirty="0">
                <a:solidFill>
                  <a:srgbClr val="0365C0"/>
                </a:solidFill>
                <a:latin typeface="Trebuchet MS"/>
                <a:ea typeface="Trebuchet MS"/>
                <a:cs typeface="Trebuchet MS"/>
                <a:sym typeface="Calibri"/>
              </a:rPr>
              <a:t>mutate</a:t>
            </a:r>
            <a:r>
              <a:rPr lang="en-US" sz="4000" b="1" dirty="0" smtClean="0">
                <a:solidFill>
                  <a:srgbClr val="0365C0"/>
                </a:solidFill>
                <a:latin typeface="Trebuchet MS"/>
                <a:ea typeface="Trebuchet MS"/>
                <a:cs typeface="Trebuchet MS"/>
                <a:sym typeface="Calibri"/>
              </a:rPr>
              <a:t>()</a:t>
            </a:r>
          </a:p>
          <a:p>
            <a:pPr marL="6803"/>
            <a:endParaRPr lang="en-US" sz="4000" b="1" dirty="0">
              <a:solidFill>
                <a:srgbClr val="0365C0"/>
              </a:solidFill>
              <a:latin typeface="Trebuchet MS"/>
              <a:ea typeface="Trebuchet MS"/>
              <a:cs typeface="Trebuchet MS"/>
              <a:sym typeface="Calibri"/>
            </a:endParaRPr>
          </a:p>
          <a:p>
            <a:pPr marL="6803"/>
            <a:endParaRPr sz="4000" b="1" dirty="0">
              <a:solidFill>
                <a:srgbClr val="0365C0"/>
              </a:solidFill>
              <a:latin typeface="Trebuchet MS"/>
              <a:ea typeface="Trebuchet MS"/>
              <a:cs typeface="Trebuchet MS"/>
              <a:sym typeface="Times New Roman"/>
            </a:endParaRPr>
          </a:p>
          <a:p>
            <a:pPr marL="6803"/>
            <a:r>
              <a:rPr lang="en-US" sz="4000" dirty="0">
                <a:latin typeface="Calibri"/>
                <a:ea typeface="Calibri"/>
                <a:cs typeface="Calibri"/>
                <a:sym typeface="Calibri"/>
              </a:rPr>
              <a:t>Make </a:t>
            </a:r>
            <a:r>
              <a:rPr lang="en-US" sz="4000" dirty="0" smtClean="0">
                <a:latin typeface="Calibri"/>
                <a:ea typeface="Calibri"/>
                <a:cs typeface="Calibri"/>
                <a:sym typeface="Calibri"/>
              </a:rPr>
              <a:t>summaries of data with </a:t>
            </a:r>
            <a:r>
              <a:rPr lang="en-US" sz="4000" b="1" dirty="0" smtClean="0">
                <a:solidFill>
                  <a:srgbClr val="0365C0"/>
                </a:solidFill>
                <a:latin typeface="Trebuchet MS"/>
                <a:ea typeface="Trebuchet MS"/>
                <a:cs typeface="Trebuchet MS"/>
                <a:sym typeface="Calibri"/>
              </a:rPr>
              <a:t>summarize()</a:t>
            </a:r>
            <a:endParaRPr sz="4000" b="1" dirty="0">
              <a:solidFill>
                <a:srgbClr val="0365C0"/>
              </a:solidFill>
              <a:latin typeface="Trebuchet MS"/>
              <a:ea typeface="Trebuchet MS"/>
              <a:cs typeface="Trebuchet MS"/>
              <a:sym typeface="Calibri"/>
            </a:endParaRPr>
          </a:p>
        </p:txBody>
      </p:sp>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4"/>
          <a:stretch>
            <a:fillRect/>
          </a:stretch>
        </p:blipFill>
        <p:spPr>
          <a:xfrm>
            <a:off x="441434" y="1886039"/>
            <a:ext cx="3247697" cy="885736"/>
          </a:xfrm>
          <a:prstGeom prst="rect">
            <a:avLst/>
          </a:prstGeom>
        </p:spPr>
      </p:pic>
      <p:pic>
        <p:nvPicPr>
          <p:cNvPr id="3" name="Picture 2"/>
          <p:cNvPicPr>
            <a:picLocks noChangeAspect="1"/>
          </p:cNvPicPr>
          <p:nvPr/>
        </p:nvPicPr>
        <p:blipFill>
          <a:blip r:embed="rId5"/>
          <a:stretch>
            <a:fillRect/>
          </a:stretch>
        </p:blipFill>
        <p:spPr>
          <a:xfrm>
            <a:off x="880300" y="4007890"/>
            <a:ext cx="2369963" cy="900442"/>
          </a:xfrm>
          <a:prstGeom prst="rect">
            <a:avLst/>
          </a:prstGeom>
        </p:spPr>
      </p:pic>
      <p:sp>
        <p:nvSpPr>
          <p:cNvPr id="4" name="Rectangle 3"/>
          <p:cNvSpPr/>
          <p:nvPr/>
        </p:nvSpPr>
        <p:spPr>
          <a:xfrm>
            <a:off x="173620" y="1527858"/>
            <a:ext cx="11755325" cy="1770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idx="12"/>
          </p:nvPr>
        </p:nvSpPr>
        <p:spPr/>
        <p:txBody>
          <a:bodyPr/>
          <a:lstStyle/>
          <a:p>
            <a:fld id="{00000000-1234-1234-1234-123412341234}" type="slidenum">
              <a:rPr lang="en-US" smtClean="0"/>
              <a:pPr/>
              <a:t>57</a:t>
            </a:fld>
            <a:endParaRPr lang="en-US"/>
          </a:p>
        </p:txBody>
      </p:sp>
    </p:spTree>
    <p:extLst>
      <p:ext uri="{BB962C8B-B14F-4D97-AF65-F5344CB8AC3E}">
        <p14:creationId xmlns:p14="http://schemas.microsoft.com/office/powerpoint/2010/main" val="424853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984006" y="2560061"/>
            <a:ext cx="4223985" cy="1539482"/>
          </a:xfrm>
          <a:prstGeom prst="rect">
            <a:avLst/>
          </a:prstGeom>
          <a:noFill/>
          <a:ln>
            <a:noFill/>
          </a:ln>
        </p:spPr>
        <p:txBody>
          <a:bodyPr spcFirstLastPara="1" wrap="square" lIns="0" tIns="9522" rIns="0" bIns="0" anchor="t" anchorCtr="0">
            <a:noAutofit/>
          </a:bodyPr>
          <a:lstStyle/>
          <a:p>
            <a:pPr marL="6803"/>
            <a:r>
              <a:rPr lang="en-US" sz="8812" dirty="0" smtClean="0">
                <a:solidFill>
                  <a:srgbClr val="F0F0F0"/>
                </a:solidFill>
              </a:rPr>
              <a:t>mutate()</a:t>
            </a:r>
            <a:endParaRPr sz="8812" dirty="0"/>
          </a:p>
        </p:txBody>
      </p:sp>
      <p:sp>
        <p:nvSpPr>
          <p:cNvPr id="2" name="Slide Number Placeholder 1"/>
          <p:cNvSpPr>
            <a:spLocks noGrp="1"/>
          </p:cNvSpPr>
          <p:nvPr>
            <p:ph type="sldNum" idx="12"/>
          </p:nvPr>
        </p:nvSpPr>
        <p:spPr/>
        <p:txBody>
          <a:bodyPr/>
          <a:lstStyle/>
          <a:p>
            <a:fld id="{00000000-1234-1234-1234-123412341234}" type="slidenum">
              <a:rPr lang="en-US" smtClean="0"/>
              <a:pPr/>
              <a:t>58</a:t>
            </a:fld>
            <a:endParaRPr lang="en-US"/>
          </a:p>
        </p:txBody>
      </p:sp>
    </p:spTree>
    <p:extLst>
      <p:ext uri="{BB962C8B-B14F-4D97-AF65-F5344CB8AC3E}">
        <p14:creationId xmlns:p14="http://schemas.microsoft.com/office/powerpoint/2010/main" val="310296833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3" name="Picture 12"/>
          <p:cNvPicPr>
            <a:picLocks noChangeAspect="1"/>
          </p:cNvPicPr>
          <p:nvPr/>
        </p:nvPicPr>
        <p:blipFill>
          <a:blip r:embed="rId4"/>
          <a:stretch>
            <a:fillRect/>
          </a:stretch>
        </p:blipFill>
        <p:spPr>
          <a:xfrm>
            <a:off x="2868595" y="2672531"/>
            <a:ext cx="6454811" cy="1760404"/>
          </a:xfrm>
          <a:prstGeom prst="rect">
            <a:avLst/>
          </a:prstGeom>
        </p:spPr>
      </p:pic>
      <p:sp>
        <p:nvSpPr>
          <p:cNvPr id="2" name="Slide Number Placeholder 1"/>
          <p:cNvSpPr>
            <a:spLocks noGrp="1"/>
          </p:cNvSpPr>
          <p:nvPr>
            <p:ph type="sldNum" idx="12"/>
          </p:nvPr>
        </p:nvSpPr>
        <p:spPr/>
        <p:txBody>
          <a:bodyPr/>
          <a:lstStyle/>
          <a:p>
            <a:fld id="{00000000-1234-1234-1234-123412341234}" type="slidenum">
              <a:rPr lang="en-US" smtClean="0"/>
              <a:pPr/>
              <a:t>59</a:t>
            </a:fld>
            <a:endParaRPr lang="en-US"/>
          </a:p>
        </p:txBody>
      </p:sp>
      <p:grpSp>
        <p:nvGrpSpPr>
          <p:cNvPr id="3" name="Group 2"/>
          <p:cNvGrpSpPr/>
          <p:nvPr/>
        </p:nvGrpSpPr>
        <p:grpSpPr>
          <a:xfrm>
            <a:off x="6342117" y="4505673"/>
            <a:ext cx="2928396" cy="1586106"/>
            <a:chOff x="6009784" y="4089073"/>
            <a:chExt cx="2928396" cy="2552214"/>
          </a:xfrm>
        </p:grpSpPr>
        <p:sp>
          <p:nvSpPr>
            <p:cNvPr id="7"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400" b="1" dirty="0" smtClean="0">
                  <a:solidFill>
                    <a:srgbClr val="FFFFFF"/>
                  </a:solidFill>
                  <a:latin typeface="Trebuchet MS"/>
                  <a:ea typeface="Trebuchet MS"/>
                  <a:cs typeface="Trebuchet MS"/>
                  <a:sym typeface="Trebuchet MS"/>
                </a:rPr>
                <a:t>=</a:t>
              </a:r>
              <a:r>
                <a:rPr lang="en-US" sz="2062" dirty="0" smtClean="0">
                  <a:solidFill>
                    <a:srgbClr val="FFFFFF"/>
                  </a:solidFill>
                  <a:latin typeface="Trebuchet MS"/>
                  <a:ea typeface="Trebuchet MS"/>
                  <a:cs typeface="Trebuchet MS"/>
                  <a:sym typeface="Trebuchet MS"/>
                </a:rPr>
                <a:t> Number of rows</a:t>
              </a:r>
            </a:p>
            <a:p>
              <a:pPr marL="8164">
                <a:lnSpc>
                  <a:spcPct val="116753"/>
                </a:lnSpc>
              </a:pPr>
              <a:r>
                <a:rPr lang="en-US" sz="2400" b="1" dirty="0" smtClean="0">
                  <a:solidFill>
                    <a:srgbClr val="FFFFFF"/>
                  </a:solidFill>
                  <a:latin typeface="Trebuchet MS"/>
                  <a:ea typeface="Calibri"/>
                  <a:cs typeface="Calibri"/>
                  <a:sym typeface="Trebuchet MS"/>
                </a:rPr>
                <a:t>↑</a:t>
              </a:r>
              <a:r>
                <a:rPr lang="en-US" sz="2062" dirty="0" smtClean="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
        <p:nvSpPr>
          <p:cNvPr id="14" name="Google Shape;296;p32"/>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smtClean="0">
                <a:latin typeface="Calibri"/>
                <a:ea typeface="Calibri"/>
                <a:cs typeface="Calibri"/>
                <a:sym typeface="Calibri"/>
              </a:rPr>
              <a:t>Creating new calculated columns</a:t>
            </a:r>
            <a:endParaRPr sz="3200" dirty="0">
              <a:latin typeface="Calibri"/>
              <a:ea typeface="Calibri"/>
              <a:cs typeface="Calibri"/>
              <a:sym typeface="Calibri"/>
            </a:endParaRPr>
          </a:p>
        </p:txBody>
      </p:sp>
    </p:spTree>
    <p:extLst>
      <p:ext uri="{BB962C8B-B14F-4D97-AF65-F5344CB8AC3E}">
        <p14:creationId xmlns:p14="http://schemas.microsoft.com/office/powerpoint/2010/main" val="310963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3539430"/>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smtClean="0"/>
              <a:t> 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smtClean="0"/>
              <a:t> 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smtClean="0"/>
              <a:t> 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smtClean="0"/>
              <a:t>What is a </a:t>
            </a:r>
            <a:r>
              <a:rPr lang="en-US" dirty="0"/>
              <a:t>“Tidy” Data Frame</a:t>
            </a:r>
          </a:p>
        </p:txBody>
      </p:sp>
      <p:sp>
        <p:nvSpPr>
          <p:cNvPr id="5" name="Rectangle 4"/>
          <p:cNvSpPr/>
          <p:nvPr/>
        </p:nvSpPr>
        <p:spPr>
          <a:xfrm>
            <a:off x="1672325" y="3000172"/>
            <a:ext cx="1080500" cy="233413"/>
          </a:xfrm>
          <a:prstGeom prst="rect">
            <a:avLst/>
          </a:prstGeom>
          <a:solidFill>
            <a:srgbClr val="7980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smtClean="0">
                <a:latin typeface="Arial" panose="020B0604020202020204" pitchFamily="34" charset="0"/>
                <a:cs typeface="Arial" panose="020B0604020202020204" pitchFamily="34" charset="0"/>
              </a:rPr>
              <a:t>MRN</a:t>
            </a:r>
            <a:endParaRPr lang="en-US" sz="1800" b="1" dirty="0">
              <a:latin typeface="Arial" panose="020B0604020202020204" pitchFamily="34" charset="0"/>
              <a:cs typeface="Arial" panose="020B0604020202020204" pitchFamily="34" charset="0"/>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6</a:t>
            </a:fld>
            <a:endParaRPr lang="en-US">
              <a:solidFill>
                <a:prstClr val="black">
                  <a:lumMod val="95000"/>
                  <a:lumOff val="5000"/>
                </a:prstClr>
              </a:solidFill>
            </a:endParaRPr>
          </a:p>
        </p:txBody>
      </p:sp>
    </p:spTree>
    <p:extLst>
      <p:ext uri="{BB962C8B-B14F-4D97-AF65-F5344CB8AC3E}">
        <p14:creationId xmlns:p14="http://schemas.microsoft.com/office/powerpoint/2010/main" val="31341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14" name="Rectangle 13"/>
          <p:cNvSpPr/>
          <p:nvPr/>
        </p:nvSpPr>
        <p:spPr>
          <a:xfrm>
            <a:off x="1760075" y="2313797"/>
            <a:ext cx="8424455" cy="1200329"/>
          </a:xfrm>
          <a:prstGeom prst="rect">
            <a:avLst/>
          </a:prstGeom>
        </p:spPr>
        <p:txBody>
          <a:bodyPr wrap="square">
            <a:spAutoFit/>
          </a:bodyPr>
          <a:lstStyle/>
          <a:p>
            <a:r>
              <a:rPr lang="en-US" sz="3200" dirty="0" err="1" smtClean="0">
                <a:latin typeface="Consolas" panose="020B0609020204030204" pitchFamily="49" charset="0"/>
                <a:ea typeface="Courier New"/>
                <a:cs typeface="Consolas" panose="020B0609020204030204" pitchFamily="49" charset="0"/>
                <a:sym typeface="Courier New"/>
              </a:rPr>
              <a:t>Covid_testing</a:t>
            </a:r>
            <a:r>
              <a:rPr lang="en-US" sz="3200" dirty="0" smtClean="0">
                <a:latin typeface="Consolas" panose="020B0609020204030204" pitchFamily="49" charset="0"/>
                <a:ea typeface="Courier New"/>
                <a:cs typeface="Consolas" panose="020B0609020204030204" pitchFamily="49" charset="0"/>
                <a:sym typeface="Courier New"/>
              </a:rPr>
              <a:t> %&gt;%</a:t>
            </a:r>
          </a:p>
          <a:p>
            <a:r>
              <a:rPr lang="en-US" sz="3200" dirty="0" smtClean="0">
                <a:latin typeface="Consolas" panose="020B0609020204030204" pitchFamily="49" charset="0"/>
                <a:ea typeface="Courier New"/>
                <a:cs typeface="Consolas" panose="020B0609020204030204" pitchFamily="49" charset="0"/>
                <a:sym typeface="Courier New"/>
              </a:rPr>
              <a:t>	mutate(</a:t>
            </a:r>
            <a:r>
              <a:rPr lang="en-US" sz="3200" dirty="0" err="1" smtClean="0">
                <a:solidFill>
                  <a:srgbClr val="538DD5"/>
                </a:solidFill>
                <a:latin typeface="Consolas" panose="020B0609020204030204" pitchFamily="49" charset="0"/>
                <a:ea typeface="Courier New"/>
                <a:cs typeface="Consolas" panose="020B0609020204030204" pitchFamily="49" charset="0"/>
                <a:sym typeface="Courier New"/>
              </a:rPr>
              <a:t>new_column</a:t>
            </a:r>
            <a:r>
              <a:rPr lang="en-US" sz="3200" dirty="0" smtClean="0">
                <a:latin typeface="Consolas" panose="020B0609020204030204" pitchFamily="49" charset="0"/>
                <a:ea typeface="Courier New"/>
                <a:cs typeface="Consolas" panose="020B0609020204030204" pitchFamily="49" charset="0"/>
                <a:sym typeface="Courier New"/>
              </a:rPr>
              <a:t> </a:t>
            </a:r>
            <a:r>
              <a:rPr lang="en-US" sz="4000" b="1"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calculation</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72;p20"/>
          <p:cNvSpPr/>
          <p:nvPr/>
        </p:nvSpPr>
        <p:spPr>
          <a:xfrm flipH="1">
            <a:off x="5703631" y="3384167"/>
            <a:ext cx="1900999" cy="21994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6"/>
              <a:gd name="connsiteY0" fmla="*/ 1302460 h 3920180"/>
              <a:gd name="connsiteX1" fmla="*/ 356337 w 7169286"/>
              <a:gd name="connsiteY1" fmla="*/ 1302460 h 3920180"/>
              <a:gd name="connsiteX2" fmla="*/ 307986 w 7169286"/>
              <a:gd name="connsiteY2" fmla="*/ 1305713 h 3920180"/>
              <a:gd name="connsiteX3" fmla="*/ 261611 w 7169286"/>
              <a:gd name="connsiteY3" fmla="*/ 1315189 h 3920180"/>
              <a:gd name="connsiteX4" fmla="*/ 217637 w 7169286"/>
              <a:gd name="connsiteY4" fmla="*/ 1330463 h 3920180"/>
              <a:gd name="connsiteX5" fmla="*/ 176489 w 7169286"/>
              <a:gd name="connsiteY5" fmla="*/ 1351111 h 3920180"/>
              <a:gd name="connsiteX6" fmla="*/ 138592 w 7169286"/>
              <a:gd name="connsiteY6" fmla="*/ 1376709 h 3920180"/>
              <a:gd name="connsiteX7" fmla="*/ 104371 w 7169286"/>
              <a:gd name="connsiteY7" fmla="*/ 1406831 h 3920180"/>
              <a:gd name="connsiteX8" fmla="*/ 74249 w 7169286"/>
              <a:gd name="connsiteY8" fmla="*/ 1441052 h 3920180"/>
              <a:gd name="connsiteX9" fmla="*/ 48651 w 7169286"/>
              <a:gd name="connsiteY9" fmla="*/ 1478949 h 3920180"/>
              <a:gd name="connsiteX10" fmla="*/ 28003 w 7169286"/>
              <a:gd name="connsiteY10" fmla="*/ 1520097 h 3920180"/>
              <a:gd name="connsiteX11" fmla="*/ 12729 w 7169286"/>
              <a:gd name="connsiteY11" fmla="*/ 1564071 h 3920180"/>
              <a:gd name="connsiteX12" fmla="*/ 3253 w 7169286"/>
              <a:gd name="connsiteY12" fmla="*/ 1610446 h 3920180"/>
              <a:gd name="connsiteX13" fmla="*/ 0 w 7169286"/>
              <a:gd name="connsiteY13" fmla="*/ 1658797 h 3920180"/>
              <a:gd name="connsiteX14" fmla="*/ 0 w 7169286"/>
              <a:gd name="connsiteY14" fmla="*/ 3563844 h 3920180"/>
              <a:gd name="connsiteX15" fmla="*/ 3253 w 7169286"/>
              <a:gd name="connsiteY15" fmla="*/ 3612196 h 3920180"/>
              <a:gd name="connsiteX16" fmla="*/ 12729 w 7169286"/>
              <a:gd name="connsiteY16" fmla="*/ 3658571 h 3920180"/>
              <a:gd name="connsiteX17" fmla="*/ 28003 w 7169286"/>
              <a:gd name="connsiteY17" fmla="*/ 3702544 h 3920180"/>
              <a:gd name="connsiteX18" fmla="*/ 48651 w 7169286"/>
              <a:gd name="connsiteY18" fmla="*/ 3743692 h 3920180"/>
              <a:gd name="connsiteX19" fmla="*/ 74249 w 7169286"/>
              <a:gd name="connsiteY19" fmla="*/ 3781589 h 3920180"/>
              <a:gd name="connsiteX20" fmla="*/ 104371 w 7169286"/>
              <a:gd name="connsiteY20" fmla="*/ 3815810 h 3920180"/>
              <a:gd name="connsiteX21" fmla="*/ 138592 w 7169286"/>
              <a:gd name="connsiteY21" fmla="*/ 3845932 h 3920180"/>
              <a:gd name="connsiteX22" fmla="*/ 176489 w 7169286"/>
              <a:gd name="connsiteY22" fmla="*/ 3871529 h 3920180"/>
              <a:gd name="connsiteX23" fmla="*/ 217637 w 7169286"/>
              <a:gd name="connsiteY23" fmla="*/ 3892177 h 3920180"/>
              <a:gd name="connsiteX24" fmla="*/ 261611 w 7169286"/>
              <a:gd name="connsiteY24" fmla="*/ 3907452 h 3920180"/>
              <a:gd name="connsiteX25" fmla="*/ 307986 w 7169286"/>
              <a:gd name="connsiteY25" fmla="*/ 3916928 h 3920180"/>
              <a:gd name="connsiteX26" fmla="*/ 356337 w 7169286"/>
              <a:gd name="connsiteY26" fmla="*/ 3920181 h 3920180"/>
              <a:gd name="connsiteX27" fmla="*/ 6812950 w 7169286"/>
              <a:gd name="connsiteY27" fmla="*/ 3920181 h 3920180"/>
              <a:gd name="connsiteX28" fmla="*/ 6861301 w 7169286"/>
              <a:gd name="connsiteY28" fmla="*/ 3916928 h 3920180"/>
              <a:gd name="connsiteX29" fmla="*/ 6907675 w 7169286"/>
              <a:gd name="connsiteY29" fmla="*/ 3907452 h 3920180"/>
              <a:gd name="connsiteX30" fmla="*/ 6951648 w 7169286"/>
              <a:gd name="connsiteY30" fmla="*/ 3892177 h 3920180"/>
              <a:gd name="connsiteX31" fmla="*/ 6992795 w 7169286"/>
              <a:gd name="connsiteY31" fmla="*/ 3871529 h 3920180"/>
              <a:gd name="connsiteX32" fmla="*/ 7030692 w 7169286"/>
              <a:gd name="connsiteY32" fmla="*/ 3845932 h 3920180"/>
              <a:gd name="connsiteX33" fmla="*/ 7064914 w 7169286"/>
              <a:gd name="connsiteY33" fmla="*/ 3815810 h 3920180"/>
              <a:gd name="connsiteX34" fmla="*/ 7095036 w 7169286"/>
              <a:gd name="connsiteY34" fmla="*/ 3781589 h 3920180"/>
              <a:gd name="connsiteX35" fmla="*/ 7120633 w 7169286"/>
              <a:gd name="connsiteY35" fmla="*/ 3743692 h 3920180"/>
              <a:gd name="connsiteX36" fmla="*/ 7141281 w 7169286"/>
              <a:gd name="connsiteY36" fmla="*/ 3702544 h 3920180"/>
              <a:gd name="connsiteX37" fmla="*/ 7156556 w 7169286"/>
              <a:gd name="connsiteY37" fmla="*/ 3658571 h 3920180"/>
              <a:gd name="connsiteX38" fmla="*/ 7166032 w 7169286"/>
              <a:gd name="connsiteY38" fmla="*/ 3612196 h 3920180"/>
              <a:gd name="connsiteX39" fmla="*/ 7169285 w 7169286"/>
              <a:gd name="connsiteY39" fmla="*/ 3563844 h 3920180"/>
              <a:gd name="connsiteX40" fmla="*/ 7169285 w 7169286"/>
              <a:gd name="connsiteY40" fmla="*/ 1658797 h 3920180"/>
              <a:gd name="connsiteX41" fmla="*/ 7166032 w 7169286"/>
              <a:gd name="connsiteY41" fmla="*/ 1610446 h 3920180"/>
              <a:gd name="connsiteX42" fmla="*/ 7156556 w 7169286"/>
              <a:gd name="connsiteY42" fmla="*/ 1564071 h 3920180"/>
              <a:gd name="connsiteX43" fmla="*/ 7141281 w 7169286"/>
              <a:gd name="connsiteY43" fmla="*/ 1520097 h 3920180"/>
              <a:gd name="connsiteX44" fmla="*/ 7120633 w 7169286"/>
              <a:gd name="connsiteY44" fmla="*/ 1478949 h 3920180"/>
              <a:gd name="connsiteX45" fmla="*/ 7095036 w 7169286"/>
              <a:gd name="connsiteY45" fmla="*/ 1441052 h 3920180"/>
              <a:gd name="connsiteX46" fmla="*/ 7064914 w 7169286"/>
              <a:gd name="connsiteY46" fmla="*/ 1406831 h 3920180"/>
              <a:gd name="connsiteX47" fmla="*/ 7030692 w 7169286"/>
              <a:gd name="connsiteY47" fmla="*/ 1376709 h 3920180"/>
              <a:gd name="connsiteX48" fmla="*/ 6992795 w 7169286"/>
              <a:gd name="connsiteY48" fmla="*/ 1351111 h 3920180"/>
              <a:gd name="connsiteX49" fmla="*/ 6951648 w 7169286"/>
              <a:gd name="connsiteY49" fmla="*/ 1330463 h 3920180"/>
              <a:gd name="connsiteX50" fmla="*/ 6907675 w 7169286"/>
              <a:gd name="connsiteY50" fmla="*/ 1315189 h 3920180"/>
              <a:gd name="connsiteX51" fmla="*/ 6861301 w 7169286"/>
              <a:gd name="connsiteY51" fmla="*/ 1305713 h 3920180"/>
              <a:gd name="connsiteX52" fmla="*/ 6812950 w 7169286"/>
              <a:gd name="connsiteY52" fmla="*/ 1302460 h 3920180"/>
              <a:gd name="connsiteX0" fmla="*/ 2664091 w 7169286"/>
              <a:gd name="connsiteY0" fmla="*/ 0 h 3920180"/>
              <a:gd name="connsiteX1" fmla="*/ 2348194 w 7169286"/>
              <a:gd name="connsiteY1" fmla="*/ 1319206 h 3920180"/>
              <a:gd name="connsiteX2" fmla="*/ 2993816 w 7169286"/>
              <a:gd name="connsiteY2" fmla="*/ 1319206 h 3920180"/>
              <a:gd name="connsiteX3" fmla="*/ 2664091 w 7169286"/>
              <a:gd name="connsiteY3" fmla="*/ 0 h 3920180"/>
            </a:gdLst>
            <a:ahLst/>
            <a:cxnLst>
              <a:cxn ang="0">
                <a:pos x="connsiteX0" y="connsiteY0"/>
              </a:cxn>
              <a:cxn ang="0">
                <a:pos x="connsiteX1" y="connsiteY1"/>
              </a:cxn>
              <a:cxn ang="0">
                <a:pos x="connsiteX2" y="connsiteY2"/>
              </a:cxn>
              <a:cxn ang="0">
                <a:pos x="connsiteX3" y="connsiteY3"/>
              </a:cxn>
            </a:cxnLst>
            <a:rect l="l" t="t" r="r" b="b"/>
            <a:pathLst>
              <a:path w="7169286" h="3920180" extrusionOk="0">
                <a:moveTo>
                  <a:pt x="6812950" y="1302460"/>
                </a:moveTo>
                <a:lnTo>
                  <a:pt x="356337" y="1302460"/>
                </a:lnTo>
                <a:lnTo>
                  <a:pt x="307986" y="1305713"/>
                </a:lnTo>
                <a:lnTo>
                  <a:pt x="261611" y="1315189"/>
                </a:lnTo>
                <a:lnTo>
                  <a:pt x="217637" y="1330463"/>
                </a:lnTo>
                <a:lnTo>
                  <a:pt x="176489" y="1351111"/>
                </a:lnTo>
                <a:lnTo>
                  <a:pt x="138592" y="1376709"/>
                </a:lnTo>
                <a:lnTo>
                  <a:pt x="104371" y="1406831"/>
                </a:lnTo>
                <a:lnTo>
                  <a:pt x="74249" y="1441052"/>
                </a:lnTo>
                <a:lnTo>
                  <a:pt x="48651" y="1478949"/>
                </a:lnTo>
                <a:lnTo>
                  <a:pt x="28003" y="1520097"/>
                </a:lnTo>
                <a:lnTo>
                  <a:pt x="12729" y="1564071"/>
                </a:lnTo>
                <a:lnTo>
                  <a:pt x="3253" y="1610446"/>
                </a:lnTo>
                <a:lnTo>
                  <a:pt x="0" y="1658797"/>
                </a:lnTo>
                <a:lnTo>
                  <a:pt x="0" y="3563844"/>
                </a:lnTo>
                <a:lnTo>
                  <a:pt x="3253" y="3612196"/>
                </a:lnTo>
                <a:lnTo>
                  <a:pt x="12729" y="3658571"/>
                </a:lnTo>
                <a:lnTo>
                  <a:pt x="28003" y="3702544"/>
                </a:lnTo>
                <a:lnTo>
                  <a:pt x="48651" y="3743692"/>
                </a:lnTo>
                <a:lnTo>
                  <a:pt x="74249" y="3781589"/>
                </a:lnTo>
                <a:lnTo>
                  <a:pt x="104371" y="3815810"/>
                </a:lnTo>
                <a:lnTo>
                  <a:pt x="138592" y="3845932"/>
                </a:lnTo>
                <a:lnTo>
                  <a:pt x="176489" y="3871529"/>
                </a:lnTo>
                <a:lnTo>
                  <a:pt x="217637" y="3892177"/>
                </a:lnTo>
                <a:lnTo>
                  <a:pt x="261611" y="3907452"/>
                </a:lnTo>
                <a:lnTo>
                  <a:pt x="307986" y="3916928"/>
                </a:lnTo>
                <a:lnTo>
                  <a:pt x="356337" y="3920181"/>
                </a:lnTo>
                <a:lnTo>
                  <a:pt x="6812950" y="3920181"/>
                </a:lnTo>
                <a:lnTo>
                  <a:pt x="6861301" y="3916928"/>
                </a:lnTo>
                <a:lnTo>
                  <a:pt x="6907675" y="3907452"/>
                </a:lnTo>
                <a:lnTo>
                  <a:pt x="6951648" y="3892177"/>
                </a:lnTo>
                <a:lnTo>
                  <a:pt x="6992795" y="3871529"/>
                </a:lnTo>
                <a:lnTo>
                  <a:pt x="7030692" y="3845932"/>
                </a:lnTo>
                <a:lnTo>
                  <a:pt x="7064914" y="3815810"/>
                </a:lnTo>
                <a:lnTo>
                  <a:pt x="7095036" y="3781589"/>
                </a:lnTo>
                <a:lnTo>
                  <a:pt x="7120633" y="3743692"/>
                </a:lnTo>
                <a:lnTo>
                  <a:pt x="7141281" y="3702544"/>
                </a:lnTo>
                <a:lnTo>
                  <a:pt x="7156556" y="3658571"/>
                </a:lnTo>
                <a:lnTo>
                  <a:pt x="7166032" y="3612196"/>
                </a:lnTo>
                <a:lnTo>
                  <a:pt x="7169285" y="3563844"/>
                </a:lnTo>
                <a:lnTo>
                  <a:pt x="7169285" y="1658797"/>
                </a:lnTo>
                <a:lnTo>
                  <a:pt x="7166032" y="1610446"/>
                </a:lnTo>
                <a:lnTo>
                  <a:pt x="7156556" y="1564071"/>
                </a:lnTo>
                <a:lnTo>
                  <a:pt x="7141281" y="1520097"/>
                </a:lnTo>
                <a:lnTo>
                  <a:pt x="7120633" y="1478949"/>
                </a:lnTo>
                <a:lnTo>
                  <a:pt x="7095036" y="1441052"/>
                </a:lnTo>
                <a:lnTo>
                  <a:pt x="7064914" y="1406831"/>
                </a:lnTo>
                <a:lnTo>
                  <a:pt x="7030692" y="1376709"/>
                </a:lnTo>
                <a:lnTo>
                  <a:pt x="6992795" y="1351111"/>
                </a:lnTo>
                <a:lnTo>
                  <a:pt x="6951648" y="1330463"/>
                </a:lnTo>
                <a:lnTo>
                  <a:pt x="6907675" y="1315189"/>
                </a:lnTo>
                <a:lnTo>
                  <a:pt x="6861301" y="1305713"/>
                </a:lnTo>
                <a:lnTo>
                  <a:pt x="6812950" y="1302460"/>
                </a:lnTo>
                <a:close/>
              </a:path>
              <a:path w="7169286" h="3920180" extrusionOk="0">
                <a:moveTo>
                  <a:pt x="2664091" y="0"/>
                </a:moveTo>
                <a:lnTo>
                  <a:pt x="2348194" y="1319206"/>
                </a:lnTo>
                <a:lnTo>
                  <a:pt x="2993816" y="1319206"/>
                </a:lnTo>
                <a:lnTo>
                  <a:pt x="26640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9" name="Google Shape;137;p17"/>
          <p:cNvSpPr/>
          <p:nvPr/>
        </p:nvSpPr>
        <p:spPr>
          <a:xfrm>
            <a:off x="3055667" y="3452981"/>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3065827" y="437270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smtClean="0">
                <a:solidFill>
                  <a:srgbClr val="FFFFFF"/>
                </a:solidFill>
                <a:latin typeface="Trebuchet MS"/>
                <a:ea typeface="Trebuchet MS"/>
                <a:cs typeface="Trebuchet MS"/>
                <a:sym typeface="Trebuchet MS"/>
              </a:rPr>
              <a:t>name for new column</a:t>
            </a:r>
            <a:endParaRPr sz="2800" dirty="0">
              <a:latin typeface="Trebuchet MS"/>
              <a:ea typeface="Trebuchet MS"/>
              <a:cs typeface="Trebuchet MS"/>
              <a:sym typeface="Trebuchet MS"/>
            </a:endParaRPr>
          </a:p>
        </p:txBody>
      </p:sp>
      <p:sp>
        <p:nvSpPr>
          <p:cNvPr id="21" name="Google Shape;172;p20"/>
          <p:cNvSpPr/>
          <p:nvPr/>
        </p:nvSpPr>
        <p:spPr>
          <a:xfrm>
            <a:off x="7839178" y="3423718"/>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7834143" y="4048898"/>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smtClean="0">
                <a:solidFill>
                  <a:srgbClr val="FFFFFF"/>
                </a:solidFill>
                <a:latin typeface="Trebuchet MS"/>
                <a:ea typeface="Trebuchet MS"/>
                <a:cs typeface="Trebuchet MS"/>
                <a:sym typeface="Trebuchet MS"/>
              </a:rPr>
              <a:t>function whose results will populate columns</a:t>
            </a:r>
            <a:endParaRPr sz="2800" dirty="0">
              <a:latin typeface="Trebuchet MS"/>
              <a:ea typeface="Trebuchet MS"/>
              <a:cs typeface="Trebuchet MS"/>
              <a:sym typeface="Trebuchet MS"/>
            </a:endParaRPr>
          </a:p>
        </p:txBody>
      </p:sp>
      <p:sp>
        <p:nvSpPr>
          <p:cNvPr id="23" name="Google Shape;173;p20"/>
          <p:cNvSpPr txBox="1"/>
          <p:nvPr/>
        </p:nvSpPr>
        <p:spPr>
          <a:xfrm>
            <a:off x="5340820" y="4529857"/>
            <a:ext cx="241581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smtClean="0">
                <a:solidFill>
                  <a:srgbClr val="FFFFFF"/>
                </a:solidFill>
                <a:latin typeface="Trebuchet MS"/>
                <a:ea typeface="Trebuchet MS"/>
                <a:cs typeface="Trebuchet MS"/>
                <a:sym typeface="Trebuchet MS"/>
              </a:rPr>
              <a:t>equals</a:t>
            </a:r>
            <a:endParaRPr sz="2800" dirty="0">
              <a:latin typeface="Trebuchet MS"/>
              <a:ea typeface="Trebuchet MS"/>
              <a:cs typeface="Trebuchet MS"/>
              <a:sym typeface="Trebuchet MS"/>
            </a:endParaRPr>
          </a:p>
        </p:txBody>
      </p:sp>
      <p:sp>
        <p:nvSpPr>
          <p:cNvPr id="13" name="Google Shape;296;p32"/>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smtClean="0">
                <a:latin typeface="Calibri"/>
                <a:ea typeface="Calibri"/>
                <a:cs typeface="Calibri"/>
                <a:sym typeface="Calibri"/>
              </a:rPr>
              <a:t>Creating new calculated columns</a:t>
            </a:r>
            <a:endParaRPr sz="3200" dirty="0">
              <a:latin typeface="Calibri"/>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60</a:t>
            </a:fld>
            <a:endParaRPr lang="en-US"/>
          </a:p>
        </p:txBody>
      </p:sp>
    </p:spTree>
    <p:extLst>
      <p:ext uri="{BB962C8B-B14F-4D97-AF65-F5344CB8AC3E}">
        <p14:creationId xmlns:p14="http://schemas.microsoft.com/office/powerpoint/2010/main" val="37410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p:bldP spid="21" grpId="0" animBg="1"/>
      <p:bldP spid="22" grpId="0"/>
      <p:bldP spid="2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712200" y="2255454"/>
            <a:ext cx="11169106"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296" name="Google Shape;296;p32"/>
          <p:cNvSpPr txBox="1"/>
          <p:nvPr/>
        </p:nvSpPr>
        <p:spPr>
          <a:xfrm>
            <a:off x="1072055" y="1746372"/>
            <a:ext cx="6159054"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
        <p:nvSpPr>
          <p:cNvPr id="14" name="Rectangle 13"/>
          <p:cNvSpPr/>
          <p:nvPr/>
        </p:nvSpPr>
        <p:spPr>
          <a:xfrm>
            <a:off x="712200" y="2313797"/>
            <a:ext cx="11587960" cy="1200329"/>
          </a:xfrm>
          <a:prstGeom prst="rect">
            <a:avLst/>
          </a:prstGeom>
        </p:spPr>
        <p:txBody>
          <a:bodyPr wrap="square">
            <a:spAutoFit/>
          </a:bodyPr>
          <a:lstStyle/>
          <a:p>
            <a:r>
              <a:rPr lang="en-US" sz="3200" dirty="0" err="1" smtClean="0">
                <a:latin typeface="Consolas" panose="020B0609020204030204" pitchFamily="49" charset="0"/>
                <a:ea typeface="Courier New"/>
                <a:cs typeface="Consolas" panose="020B0609020204030204" pitchFamily="49" charset="0"/>
                <a:sym typeface="Courier New"/>
              </a:rPr>
              <a:t>covid_testing</a:t>
            </a:r>
            <a:r>
              <a:rPr lang="en-US" sz="3200" dirty="0" smtClean="0">
                <a:latin typeface="Consolas" panose="020B0609020204030204" pitchFamily="49" charset="0"/>
                <a:ea typeface="Courier New"/>
                <a:cs typeface="Consolas" panose="020B0609020204030204" pitchFamily="49" charset="0"/>
                <a:sym typeface="Courier New"/>
              </a:rPr>
              <a:t> %&gt;%</a:t>
            </a:r>
          </a:p>
          <a:p>
            <a:r>
              <a:rPr lang="en-US" sz="3200" dirty="0" smtClean="0">
                <a:latin typeface="Consolas" panose="020B0609020204030204" pitchFamily="49" charset="0"/>
                <a:ea typeface="Courier New"/>
                <a:cs typeface="Consolas" panose="020B0609020204030204" pitchFamily="49" charset="0"/>
                <a:sym typeface="Courier New"/>
              </a:rPr>
              <a:t>	mutate(</a:t>
            </a:r>
            <a:r>
              <a:rPr lang="en-US" sz="3200" dirty="0" err="1" smtClean="0">
                <a:solidFill>
                  <a:srgbClr val="538DD5"/>
                </a:solidFill>
                <a:latin typeface="Consolas" panose="020B0609020204030204" pitchFamily="49" charset="0"/>
                <a:ea typeface="Courier New"/>
                <a:cs typeface="Consolas" panose="020B0609020204030204" pitchFamily="49" charset="0"/>
                <a:sym typeface="Courier New"/>
              </a:rPr>
              <a:t>c_r</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_</a:t>
            </a:r>
            <a:r>
              <a:rPr lang="en-US" sz="3200" dirty="0" err="1" smtClean="0">
                <a:solidFill>
                  <a:srgbClr val="538DD5"/>
                </a:solidFill>
                <a:latin typeface="Consolas" panose="020B0609020204030204" pitchFamily="49" charset="0"/>
                <a:ea typeface="Courier New"/>
                <a:cs typeface="Consolas" panose="020B0609020204030204" pitchFamily="49" charset="0"/>
                <a:sym typeface="Courier New"/>
              </a:rPr>
              <a:t>tat_mins</a:t>
            </a:r>
            <a:r>
              <a:rPr lang="en-US" sz="3200" dirty="0" smtClean="0">
                <a:latin typeface="Consolas" panose="020B0609020204030204" pitchFamily="49" charset="0"/>
                <a:ea typeface="Courier New"/>
                <a:cs typeface="Consolas" panose="020B0609020204030204" pitchFamily="49" charset="0"/>
                <a:sym typeface="Courier New"/>
              </a:rPr>
              <a:t> </a:t>
            </a:r>
            <a:r>
              <a:rPr lang="en-US" sz="4000" b="1"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2"/>
                </a:solidFill>
                <a:latin typeface="Consolas" panose="020B0609020204030204" pitchFamily="49" charset="0"/>
                <a:ea typeface="Courier New"/>
                <a:cs typeface="Consolas" panose="020B0609020204030204" pitchFamily="49" charset="0"/>
                <a:sym typeface="Courier New"/>
              </a:rPr>
              <a:t>col_rec_tat</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 60</a:t>
            </a:r>
            <a:r>
              <a:rPr lang="en-US" sz="3200" dirty="0" smtClean="0">
                <a:latin typeface="Consolas" panose="020B0609020204030204" pitchFamily="49" charset="0"/>
                <a:ea typeface="Courier New"/>
                <a:cs typeface="Consolas" panose="020B0609020204030204" pitchFamily="49" charset="0"/>
                <a:sym typeface="Courier New"/>
              </a:rPr>
              <a:t>) </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2" name="Google Shape;387;p40"/>
          <p:cNvSpPr/>
          <p:nvPr/>
        </p:nvSpPr>
        <p:spPr>
          <a:xfrm>
            <a:off x="5184328" y="5124631"/>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18" name="Google Shape;324;p34"/>
          <p:cNvSpPr txBox="1"/>
          <p:nvPr/>
        </p:nvSpPr>
        <p:spPr>
          <a:xfrm>
            <a:off x="8195267" y="998054"/>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smtClean="0">
                <a:solidFill>
                  <a:schemeClr val="bg1"/>
                </a:solidFill>
                <a:latin typeface="Calibri"/>
                <a:ea typeface="Calibri"/>
                <a:cs typeface="Calibri"/>
                <a:sym typeface="Calibri"/>
              </a:rPr>
              <a:t>calculation can involve another column in the data frame</a:t>
            </a:r>
            <a:endParaRPr sz="2062" dirty="0">
              <a:solidFill>
                <a:schemeClr val="bg1"/>
              </a:solidFill>
              <a:latin typeface="Calibri"/>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61</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4044776373"/>
              </p:ext>
            </p:extLst>
          </p:nvPr>
        </p:nvGraphicFramePr>
        <p:xfrm>
          <a:off x="558945" y="4022186"/>
          <a:ext cx="4507107" cy="2355755"/>
        </p:xfrm>
        <a:graphic>
          <a:graphicData uri="http://schemas.openxmlformats.org/drawingml/2006/table">
            <a:tbl>
              <a:tblPr/>
              <a:tblGrid>
                <a:gridCol w="1502369">
                  <a:extLst>
                    <a:ext uri="{9D8B030D-6E8A-4147-A177-3AD203B41FA5}">
                      <a16:colId xmlns:a16="http://schemas.microsoft.com/office/drawing/2014/main" val="2953353645"/>
                    </a:ext>
                  </a:extLst>
                </a:gridCol>
                <a:gridCol w="1502369">
                  <a:extLst>
                    <a:ext uri="{9D8B030D-6E8A-4147-A177-3AD203B41FA5}">
                      <a16:colId xmlns:a16="http://schemas.microsoft.com/office/drawing/2014/main" val="2850260362"/>
                    </a:ext>
                  </a:extLst>
                </a:gridCol>
                <a:gridCol w="1502369">
                  <a:extLst>
                    <a:ext uri="{9D8B030D-6E8A-4147-A177-3AD203B41FA5}">
                      <a16:colId xmlns:a16="http://schemas.microsoft.com/office/drawing/2014/main" val="1083288691"/>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265016389"/>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2038045568"/>
              </p:ext>
            </p:extLst>
          </p:nvPr>
        </p:nvGraphicFramePr>
        <p:xfrm>
          <a:off x="5635979" y="4040833"/>
          <a:ext cx="6380760" cy="2355755"/>
        </p:xfrm>
        <a:graphic>
          <a:graphicData uri="http://schemas.openxmlformats.org/drawingml/2006/table">
            <a:tbl>
              <a:tblPr/>
              <a:tblGrid>
                <a:gridCol w="1595190">
                  <a:extLst>
                    <a:ext uri="{9D8B030D-6E8A-4147-A177-3AD203B41FA5}">
                      <a16:colId xmlns:a16="http://schemas.microsoft.com/office/drawing/2014/main" val="2953353645"/>
                    </a:ext>
                  </a:extLst>
                </a:gridCol>
                <a:gridCol w="1595190">
                  <a:extLst>
                    <a:ext uri="{9D8B030D-6E8A-4147-A177-3AD203B41FA5}">
                      <a16:colId xmlns:a16="http://schemas.microsoft.com/office/drawing/2014/main" val="2850260362"/>
                    </a:ext>
                  </a:extLst>
                </a:gridCol>
                <a:gridCol w="1595190">
                  <a:extLst>
                    <a:ext uri="{9D8B030D-6E8A-4147-A177-3AD203B41FA5}">
                      <a16:colId xmlns:a16="http://schemas.microsoft.com/office/drawing/2014/main" val="1083288691"/>
                    </a:ext>
                  </a:extLst>
                </a:gridCol>
                <a:gridCol w="1595190">
                  <a:extLst>
                    <a:ext uri="{9D8B030D-6E8A-4147-A177-3AD203B41FA5}">
                      <a16:colId xmlns:a16="http://schemas.microsoft.com/office/drawing/2014/main" val="2986944758"/>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000" b="1" i="0" u="none" strike="noStrike" dirty="0" err="1" smtClean="0">
                          <a:solidFill>
                            <a:srgbClr val="FFFFFF"/>
                          </a:solidFill>
                          <a:effectLst/>
                          <a:latin typeface="Arial" panose="020B0604020202020204" pitchFamily="34" charset="0"/>
                        </a:rPr>
                        <a:t>c_r_tat_mins</a:t>
                      </a:r>
                      <a:endParaRPr lang="en-US" sz="2000" b="1" i="0" u="none" strike="noStrike" dirty="0">
                        <a:solidFill>
                          <a:srgbClr val="FFFFFF"/>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smtClean="0">
                          <a:solidFill>
                            <a:srgbClr val="000000"/>
                          </a:solidFill>
                          <a:effectLst/>
                          <a:latin typeface="Arial" panose="020B0604020202020204" pitchFamily="34" charset="0"/>
                        </a:rPr>
                        <a:t>1770</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smtClean="0">
                          <a:solidFill>
                            <a:srgbClr val="000000"/>
                          </a:solidFill>
                          <a:effectLst/>
                          <a:latin typeface="Arial" panose="020B0604020202020204" pitchFamily="34" charset="0"/>
                        </a:rPr>
                        <a:t>216</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smtClean="0">
                          <a:solidFill>
                            <a:srgbClr val="000000"/>
                          </a:solidFill>
                          <a:effectLst/>
                          <a:latin typeface="Arial" panose="020B0604020202020204" pitchFamily="34" charset="0"/>
                        </a:rPr>
                        <a:t>84</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smtClean="0">
                          <a:solidFill>
                            <a:srgbClr val="000000"/>
                          </a:solidFill>
                          <a:effectLst/>
                          <a:latin typeface="Arial" panose="020B0604020202020204" pitchFamily="34" charset="0"/>
                        </a:rPr>
                        <a:t>138</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265016389"/>
                  </a:ext>
                </a:extLst>
              </a:tr>
            </a:tbl>
          </a:graphicData>
        </a:graphic>
      </p:graphicFrame>
    </p:spTree>
    <p:extLst>
      <p:ext uri="{BB962C8B-B14F-4D97-AF65-F5344CB8AC3E}">
        <p14:creationId xmlns:p14="http://schemas.microsoft.com/office/powerpoint/2010/main" val="23811131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62</a:t>
            </a:fld>
            <a:endParaRPr lang="en-US">
              <a:solidFill>
                <a:prstClr val="black">
                  <a:lumMod val="95000"/>
                  <a:lumOff val="5000"/>
                </a:prstClr>
              </a:solidFill>
            </a:endParaRPr>
          </a:p>
        </p:txBody>
      </p:sp>
      <p:sp>
        <p:nvSpPr>
          <p:cNvPr id="10" name="Title 9"/>
          <p:cNvSpPr>
            <a:spLocks noGrp="1"/>
          </p:cNvSpPr>
          <p:nvPr>
            <p:ph type="title"/>
          </p:nvPr>
        </p:nvSpPr>
        <p:spPr/>
        <p:txBody>
          <a:bodyPr/>
          <a:lstStyle/>
          <a:p>
            <a:endParaRPr lang="en-US"/>
          </a:p>
        </p:txBody>
      </p:sp>
      <p:sp>
        <p:nvSpPr>
          <p:cNvPr id="11" name="Text Placeholder 10"/>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3992879"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smtClean="0">
                <a:solidFill>
                  <a:srgbClr val="005493"/>
                </a:solidFill>
              </a:rPr>
              <a:t>Your Turn 6</a:t>
            </a:r>
            <a:endParaRPr lang="en-US" dirty="0">
              <a:solidFill>
                <a:srgbClr val="005493"/>
              </a:solidFill>
            </a:endParaRPr>
          </a:p>
        </p:txBody>
      </p:sp>
      <p:sp>
        <p:nvSpPr>
          <p:cNvPr id="9" name="Google Shape;351;p37"/>
          <p:cNvSpPr txBox="1"/>
          <p:nvPr/>
        </p:nvSpPr>
        <p:spPr>
          <a:xfrm>
            <a:off x="502920" y="1890818"/>
            <a:ext cx="11488710" cy="2250258"/>
          </a:xfrm>
          <a:prstGeom prst="rect">
            <a:avLst/>
          </a:prstGeom>
          <a:noFill/>
          <a:ln>
            <a:noFill/>
          </a:ln>
        </p:spPr>
        <p:txBody>
          <a:bodyPr spcFirstLastPara="1" wrap="square" lIns="0" tIns="6804" rIns="0" bIns="0" anchor="t" anchorCtr="0">
            <a:noAutofit/>
          </a:bodyPr>
          <a:lstStyle/>
          <a:p>
            <a:pPr marL="6803" marR="2721">
              <a:spcAft>
                <a:spcPts val="600"/>
              </a:spcAft>
            </a:pPr>
            <a:r>
              <a:rPr lang="en-US" sz="4000" dirty="0" smtClean="0">
                <a:solidFill>
                  <a:srgbClr val="005493"/>
                </a:solidFill>
                <a:latin typeface="Calibri" panose="020F0502020204030204" pitchFamily="34" charset="0"/>
                <a:ea typeface="Calibri"/>
                <a:cs typeface="Consolas" panose="020B0609020204030204" pitchFamily="49" charset="0"/>
                <a:sym typeface="Calibri"/>
              </a:rPr>
              <a:t>Create a new column using the mutate() function that contains the total </a:t>
            </a:r>
            <a:r>
              <a:rPr lang="en-US" sz="4000" dirty="0">
                <a:solidFill>
                  <a:srgbClr val="005493"/>
                </a:solidFill>
                <a:latin typeface="Calibri" panose="020F0502020204030204" pitchFamily="34" charset="0"/>
                <a:ea typeface="Calibri"/>
                <a:cs typeface="Consolas" panose="020B0609020204030204" pitchFamily="49" charset="0"/>
                <a:sym typeface="Calibri"/>
              </a:rPr>
              <a:t>TAT  </a:t>
            </a:r>
            <a:r>
              <a:rPr lang="en-US" sz="4000" dirty="0" smtClean="0">
                <a:solidFill>
                  <a:srgbClr val="005493"/>
                </a:solidFill>
                <a:latin typeface="Calibri" panose="020F0502020204030204" pitchFamily="34" charset="0"/>
                <a:ea typeface="Calibri"/>
                <a:cs typeface="Consolas" panose="020B0609020204030204" pitchFamily="49" charset="0"/>
                <a:sym typeface="Calibri"/>
              </a:rPr>
              <a:t>(sum of </a:t>
            </a:r>
            <a:r>
              <a:rPr lang="en-US" sz="4000" b="1" dirty="0" err="1" smtClean="0">
                <a:solidFill>
                  <a:srgbClr val="005493"/>
                </a:solidFill>
                <a:latin typeface="Consolas" panose="020B0609020204030204" pitchFamily="49" charset="0"/>
                <a:ea typeface="Calibri"/>
                <a:cs typeface="Consolas" panose="020B0609020204030204" pitchFamily="49" charset="0"/>
                <a:sym typeface="Calibri"/>
              </a:rPr>
              <a:t>col_rec_tat</a:t>
            </a:r>
            <a:r>
              <a:rPr lang="en-US" sz="4000" b="1" dirty="0" smtClean="0">
                <a:solidFill>
                  <a:srgbClr val="005493"/>
                </a:solidFill>
                <a:latin typeface="Calibri" panose="020F0502020204030204" pitchFamily="34" charset="0"/>
                <a:ea typeface="Calibri"/>
                <a:cs typeface="Consolas" panose="020B0609020204030204" pitchFamily="49" charset="0"/>
                <a:sym typeface="Calibri"/>
              </a:rPr>
              <a:t> </a:t>
            </a:r>
            <a:r>
              <a:rPr lang="en-US" sz="4000" dirty="0" smtClean="0">
                <a:solidFill>
                  <a:srgbClr val="005493"/>
                </a:solidFill>
                <a:latin typeface="Calibri" panose="020F0502020204030204" pitchFamily="34" charset="0"/>
                <a:ea typeface="Calibri"/>
                <a:cs typeface="Consolas" panose="020B0609020204030204" pitchFamily="49" charset="0"/>
                <a:sym typeface="Calibri"/>
              </a:rPr>
              <a:t>and </a:t>
            </a:r>
            <a:r>
              <a:rPr lang="en-US" sz="4000" b="1" dirty="0" err="1" smtClean="0">
                <a:solidFill>
                  <a:srgbClr val="005493"/>
                </a:solidFill>
                <a:latin typeface="Consolas" panose="020B0609020204030204" pitchFamily="49" charset="0"/>
                <a:ea typeface="Calibri"/>
                <a:cs typeface="Consolas" panose="020B0609020204030204" pitchFamily="49" charset="0"/>
                <a:sym typeface="Calibri"/>
              </a:rPr>
              <a:t>rec_ver_tat</a:t>
            </a:r>
            <a:r>
              <a:rPr lang="en-US" sz="4000" dirty="0" smtClean="0">
                <a:solidFill>
                  <a:srgbClr val="005493"/>
                </a:solidFill>
                <a:latin typeface="Calibri" panose="020F0502020204030204" pitchFamily="34" charset="0"/>
                <a:ea typeface="Calibri"/>
                <a:cs typeface="Consolas" panose="020B0609020204030204" pitchFamily="49" charset="0"/>
                <a:sym typeface="Calibri"/>
              </a:rPr>
              <a:t>)</a:t>
            </a:r>
          </a:p>
        </p:txBody>
      </p:sp>
    </p:spTree>
    <p:extLst>
      <p:ext uri="{BB962C8B-B14F-4D97-AF65-F5344CB8AC3E}">
        <p14:creationId xmlns:p14="http://schemas.microsoft.com/office/powerpoint/2010/main" val="74899025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701042" y="4144282"/>
            <a:ext cx="4773976" cy="1909590"/>
          </a:xfrm>
          <a:prstGeom prst="rect">
            <a:avLst/>
          </a:prstGeom>
        </p:spPr>
      </p:pic>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smtClean="0">
                <a:latin typeface="Calibri"/>
                <a:ea typeface="Calibri"/>
                <a:cs typeface="Calibri"/>
                <a:sym typeface="Calibri"/>
              </a:rPr>
              <a:t>Replacing columns</a:t>
            </a:r>
            <a:endParaRPr sz="4000" dirty="0">
              <a:latin typeface="Calibri"/>
              <a:ea typeface="Calibri"/>
              <a:cs typeface="Calibri"/>
              <a:sym typeface="Calibri"/>
            </a:endParaRPr>
          </a:p>
        </p:txBody>
      </p:sp>
      <p:sp>
        <p:nvSpPr>
          <p:cNvPr id="14" name="Rectangle 13"/>
          <p:cNvSpPr/>
          <p:nvPr/>
        </p:nvSpPr>
        <p:spPr>
          <a:xfrm>
            <a:off x="777239" y="2330166"/>
            <a:ext cx="11057409" cy="1077218"/>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a:t>
            </a:r>
            <a:r>
              <a:rPr lang="en-US" sz="3200" dirty="0" smtClean="0">
                <a:latin typeface="Consolas" panose="020B0609020204030204" pitchFamily="49" charset="0"/>
                <a:ea typeface="Courier New"/>
                <a:cs typeface="Consolas" panose="020B0609020204030204" pitchFamily="49" charset="0"/>
                <a:sym typeface="Courier New"/>
              </a:rPr>
              <a:t>%&gt;%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smtClean="0">
                <a:latin typeface="Consolas" panose="020B0609020204030204" pitchFamily="49" charset="0"/>
                <a:ea typeface="Courier New"/>
                <a:cs typeface="Consolas" panose="020B0609020204030204" pitchFamily="49" charset="0"/>
                <a:sym typeface="Courier New"/>
              </a:rPr>
              <a:t>mutate(</a:t>
            </a:r>
            <a:r>
              <a:rPr lang="en-US" sz="3200" dirty="0" err="1" smtClean="0">
                <a:solidFill>
                  <a:srgbClr val="538DD5"/>
                </a:solidFill>
                <a:latin typeface="Consolas" panose="020B0609020204030204" pitchFamily="49" charset="0"/>
                <a:ea typeface="Courier New"/>
                <a:cs typeface="Consolas" panose="020B0609020204030204" pitchFamily="49" charset="0"/>
                <a:sym typeface="Courier New"/>
              </a:rPr>
              <a:t>mrn</a:t>
            </a:r>
            <a:r>
              <a:rPr lang="en-US" sz="3200" dirty="0" smtClean="0">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2"/>
                </a:solidFill>
                <a:latin typeface="Consolas" panose="020B0609020204030204" pitchFamily="49" charset="0"/>
                <a:ea typeface="Courier New"/>
                <a:cs typeface="Consolas" panose="020B0609020204030204" pitchFamily="49" charset="0"/>
                <a:sym typeface="Courier New"/>
              </a:rPr>
              <a:t>as.character</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err="1" smtClean="0">
                <a:solidFill>
                  <a:schemeClr val="accent2"/>
                </a:solidFill>
                <a:latin typeface="Consolas" panose="020B0609020204030204" pitchFamily="49" charset="0"/>
                <a:ea typeface="Courier New"/>
                <a:cs typeface="Consolas" panose="020B0609020204030204" pitchFamily="49" charset="0"/>
                <a:sym typeface="Courier New"/>
              </a:rPr>
              <a:t>mrn</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15"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4" name="Rounded Rectangle 3"/>
          <p:cNvSpPr/>
          <p:nvPr/>
        </p:nvSpPr>
        <p:spPr>
          <a:xfrm>
            <a:off x="1386839" y="4117940"/>
            <a:ext cx="939981" cy="515020"/>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2"/>
          <p:cNvSpPr/>
          <p:nvPr/>
        </p:nvSpPr>
        <p:spPr>
          <a:xfrm rot="10800000" flipH="1">
            <a:off x="8459827" y="622214"/>
            <a:ext cx="3220449" cy="227523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824956 h 3252469"/>
              <a:gd name="connsiteX1" fmla="*/ 285509 w 2928396"/>
              <a:gd name="connsiteY1" fmla="*/ 1539447 h 3252469"/>
              <a:gd name="connsiteX2" fmla="*/ 904754 w 2928396"/>
              <a:gd name="connsiteY2" fmla="*/ 1562597 h 3252469"/>
              <a:gd name="connsiteX3" fmla="*/ 33811 w 2928396"/>
              <a:gd name="connsiteY3" fmla="*/ 0 h 3252469"/>
              <a:gd name="connsiteX4" fmla="*/ 1220165 w 2928396"/>
              <a:gd name="connsiteY4" fmla="*/ 1539447 h 3252469"/>
              <a:gd name="connsiteX5" fmla="*/ 2642887 w 2928396"/>
              <a:gd name="connsiteY5" fmla="*/ 1539447 h 3252469"/>
              <a:gd name="connsiteX6" fmla="*/ 2928396 w 2928396"/>
              <a:gd name="connsiteY6" fmla="*/ 1824956 h 3252469"/>
              <a:gd name="connsiteX7" fmla="*/ 2928396 w 2928396"/>
              <a:gd name="connsiteY7" fmla="*/ 1824951 h 3252469"/>
              <a:gd name="connsiteX8" fmla="*/ 2928396 w 2928396"/>
              <a:gd name="connsiteY8" fmla="*/ 1824951 h 3252469"/>
              <a:gd name="connsiteX9" fmla="*/ 2928396 w 2928396"/>
              <a:gd name="connsiteY9" fmla="*/ 2253206 h 3252469"/>
              <a:gd name="connsiteX10" fmla="*/ 2928396 w 2928396"/>
              <a:gd name="connsiteY10" fmla="*/ 2966960 h 3252469"/>
              <a:gd name="connsiteX11" fmla="*/ 2642887 w 2928396"/>
              <a:gd name="connsiteY11" fmla="*/ 3252469 h 3252469"/>
              <a:gd name="connsiteX12" fmla="*/ 1220165 w 2928396"/>
              <a:gd name="connsiteY12" fmla="*/ 3252469 h 3252469"/>
              <a:gd name="connsiteX13" fmla="*/ 488066 w 2928396"/>
              <a:gd name="connsiteY13" fmla="*/ 3252469 h 3252469"/>
              <a:gd name="connsiteX14" fmla="*/ 488066 w 2928396"/>
              <a:gd name="connsiteY14" fmla="*/ 3252469 h 3252469"/>
              <a:gd name="connsiteX15" fmla="*/ 285509 w 2928396"/>
              <a:gd name="connsiteY15" fmla="*/ 3252469 h 3252469"/>
              <a:gd name="connsiteX16" fmla="*/ 0 w 2928396"/>
              <a:gd name="connsiteY16" fmla="*/ 2966960 h 3252469"/>
              <a:gd name="connsiteX17" fmla="*/ 0 w 2928396"/>
              <a:gd name="connsiteY17" fmla="*/ 2253206 h 3252469"/>
              <a:gd name="connsiteX18" fmla="*/ 0 w 2928396"/>
              <a:gd name="connsiteY18" fmla="*/ 1824951 h 3252469"/>
              <a:gd name="connsiteX19" fmla="*/ 0 w 2928396"/>
              <a:gd name="connsiteY19" fmla="*/ 1824951 h 3252469"/>
              <a:gd name="connsiteX20" fmla="*/ 0 w 2928396"/>
              <a:gd name="connsiteY20" fmla="*/ 1824956 h 325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252469">
                <a:moveTo>
                  <a:pt x="0" y="1824956"/>
                </a:moveTo>
                <a:cubicBezTo>
                  <a:pt x="0" y="1667274"/>
                  <a:pt x="127827" y="1539447"/>
                  <a:pt x="285509" y="1539447"/>
                </a:cubicBezTo>
                <a:lnTo>
                  <a:pt x="904754" y="1562597"/>
                </a:lnTo>
                <a:lnTo>
                  <a:pt x="33811" y="0"/>
                </a:lnTo>
                <a:lnTo>
                  <a:pt x="1220165" y="1539447"/>
                </a:lnTo>
                <a:lnTo>
                  <a:pt x="2642887" y="1539447"/>
                </a:lnTo>
                <a:cubicBezTo>
                  <a:pt x="2800569" y="1539447"/>
                  <a:pt x="2928396" y="1667274"/>
                  <a:pt x="2928396" y="1824956"/>
                </a:cubicBezTo>
                <a:lnTo>
                  <a:pt x="2928396" y="1824951"/>
                </a:lnTo>
                <a:lnTo>
                  <a:pt x="2928396" y="1824951"/>
                </a:lnTo>
                <a:lnTo>
                  <a:pt x="2928396" y="2253206"/>
                </a:lnTo>
                <a:lnTo>
                  <a:pt x="2928396" y="2966960"/>
                </a:lnTo>
                <a:cubicBezTo>
                  <a:pt x="2928396" y="3124642"/>
                  <a:pt x="2800569" y="3252469"/>
                  <a:pt x="2642887" y="3252469"/>
                </a:cubicBezTo>
                <a:lnTo>
                  <a:pt x="1220165" y="3252469"/>
                </a:lnTo>
                <a:lnTo>
                  <a:pt x="488066" y="3252469"/>
                </a:lnTo>
                <a:lnTo>
                  <a:pt x="488066" y="3252469"/>
                </a:lnTo>
                <a:lnTo>
                  <a:pt x="285509" y="3252469"/>
                </a:lnTo>
                <a:cubicBezTo>
                  <a:pt x="127827" y="3252469"/>
                  <a:pt x="0" y="3124642"/>
                  <a:pt x="0" y="2966960"/>
                </a:cubicBezTo>
                <a:lnTo>
                  <a:pt x="0" y="2253206"/>
                </a:lnTo>
                <a:lnTo>
                  <a:pt x="0" y="1824951"/>
                </a:lnTo>
                <a:lnTo>
                  <a:pt x="0" y="1824951"/>
                </a:lnTo>
                <a:lnTo>
                  <a:pt x="0" y="1824956"/>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8595317" y="664556"/>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smtClean="0">
                <a:solidFill>
                  <a:schemeClr val="bg1"/>
                </a:solidFill>
                <a:latin typeface="Calibri"/>
                <a:ea typeface="Calibri"/>
                <a:cs typeface="Calibri"/>
                <a:sym typeface="Calibri"/>
              </a:rPr>
              <a:t>Function to "coerce" one type of data into another type of data</a:t>
            </a:r>
            <a:endParaRPr sz="2062" dirty="0">
              <a:solidFill>
                <a:schemeClr val="bg1"/>
              </a:solidFill>
              <a:latin typeface="Calibri"/>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63</a:t>
            </a:fld>
            <a:endParaRPr lang="en-US"/>
          </a:p>
        </p:txBody>
      </p:sp>
      <p:pic>
        <p:nvPicPr>
          <p:cNvPr id="5" name="Picture 4"/>
          <p:cNvPicPr>
            <a:picLocks noChangeAspect="1"/>
          </p:cNvPicPr>
          <p:nvPr/>
        </p:nvPicPr>
        <p:blipFill>
          <a:blip r:embed="rId5"/>
          <a:stretch>
            <a:fillRect/>
          </a:stretch>
        </p:blipFill>
        <p:spPr>
          <a:xfrm>
            <a:off x="6278879" y="4013859"/>
            <a:ext cx="4655264" cy="2040014"/>
          </a:xfrm>
          <a:prstGeom prst="rect">
            <a:avLst/>
          </a:prstGeom>
        </p:spPr>
      </p:pic>
      <p:sp>
        <p:nvSpPr>
          <p:cNvPr id="16" name="Right Arrow 15"/>
          <p:cNvSpPr/>
          <p:nvPr/>
        </p:nvSpPr>
        <p:spPr>
          <a:xfrm>
            <a:off x="5554981" y="5116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633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9" name="data-transformation.001.png"/>
          <p:cNvPicPr>
            <a:picLocks noChangeAspect="1"/>
          </p:cNvPicPr>
          <p:nvPr/>
        </p:nvPicPr>
        <p:blipFill>
          <a:blip r:embed="rId2">
            <a:extLst/>
          </a:blip>
          <a:stretch>
            <a:fillRect/>
          </a:stretch>
        </p:blipFill>
        <p:spPr>
          <a:xfrm>
            <a:off x="3606527" y="2446343"/>
            <a:ext cx="4996330" cy="3860801"/>
          </a:xfrm>
          <a:prstGeom prst="rect">
            <a:avLst/>
          </a:prstGeom>
          <a:ln w="25400">
            <a:solidFill>
              <a:srgbClr val="000000"/>
            </a:solidFill>
            <a:miter lim="400000"/>
          </a:ln>
        </p:spPr>
      </p:pic>
      <p:pic>
        <p:nvPicPr>
          <p:cNvPr id="1111" name="Picture 1110"/>
          <p:cNvPicPr>
            <a:picLocks/>
          </p:cNvPicPr>
          <p:nvPr/>
        </p:nvPicPr>
        <p:blipFill>
          <a:blip r:embed="rId3">
            <a:extLst/>
          </a:blip>
          <a:stretch>
            <a:fillRect/>
          </a:stretch>
        </p:blipFill>
        <p:spPr>
          <a:xfrm>
            <a:off x="8444327" y="3498101"/>
            <a:ext cx="781523" cy="999981"/>
          </a:xfrm>
          <a:prstGeom prst="rect">
            <a:avLst/>
          </a:prstGeom>
        </p:spPr>
      </p:pic>
      <p:sp>
        <p:nvSpPr>
          <p:cNvPr id="1113" name="Shape 1113"/>
          <p:cNvSpPr txBox="1"/>
          <p:nvPr/>
        </p:nvSpPr>
        <p:spPr>
          <a:xfrm rot="20517336">
            <a:off x="9106310" y="3779343"/>
            <a:ext cx="865854" cy="2337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lnSpc>
                <a:spcPct val="70000"/>
              </a:lnSpc>
              <a:defRPr sz="3000">
                <a:solidFill>
                  <a:schemeClr val="accent4">
                    <a:hueOff val="384618"/>
                    <a:satOff val="3869"/>
                    <a:lumOff val="5802"/>
                  </a:schemeClr>
                </a:solidFill>
                <a:latin typeface="Helvetica"/>
                <a:ea typeface="Helvetica"/>
                <a:cs typeface="Helvetica"/>
                <a:sym typeface="Helvetica"/>
              </a:defRPr>
            </a:lvl1pPr>
          </a:lstStyle>
          <a:p>
            <a:r>
              <a:rPr sz="1500"/>
              <a:t>on back</a:t>
            </a:r>
          </a:p>
        </p:txBody>
      </p:sp>
      <p:sp>
        <p:nvSpPr>
          <p:cNvPr id="1114" name="Shape 1114"/>
          <p:cNvSpPr txBox="1"/>
          <p:nvPr/>
        </p:nvSpPr>
        <p:spPr>
          <a:xfrm>
            <a:off x="3951962" y="169134"/>
            <a:ext cx="7345960" cy="11984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fontScale="92500"/>
          </a:bodyPr>
          <a:lstStyle>
            <a:lvl1pPr>
              <a:defRPr sz="10000">
                <a:latin typeface="Helvetica"/>
                <a:ea typeface="Helvetica"/>
                <a:cs typeface="Helvetica"/>
                <a:sym typeface="Helvetica"/>
              </a:defRPr>
            </a:lvl1pPr>
          </a:lstStyle>
          <a:p>
            <a:r>
              <a:rPr lang="en-US" sz="5000" dirty="0" smtClean="0"/>
              <a:t>F</a:t>
            </a:r>
            <a:r>
              <a:rPr sz="5000" dirty="0" smtClean="0"/>
              <a:t>unctions</a:t>
            </a:r>
            <a:r>
              <a:rPr lang="en-US" sz="5000" dirty="0" smtClean="0"/>
              <a:t> to use in mutate()</a:t>
            </a:r>
            <a:endParaRPr sz="5000" dirty="0"/>
          </a:p>
        </p:txBody>
      </p:sp>
      <p:sp>
        <p:nvSpPr>
          <p:cNvPr id="1116" name="Shape 1116"/>
          <p:cNvSpPr/>
          <p:nvPr/>
        </p:nvSpPr>
        <p:spPr>
          <a:xfrm>
            <a:off x="3340641" y="910402"/>
            <a:ext cx="1526157" cy="5719584"/>
          </a:xfrm>
          <a:custGeom>
            <a:avLst/>
            <a:gdLst/>
            <a:ahLst/>
            <a:cxnLst>
              <a:cxn ang="0">
                <a:pos x="wd2" y="hd2"/>
              </a:cxn>
              <a:cxn ang="5400000">
                <a:pos x="wd2" y="hd2"/>
              </a:cxn>
              <a:cxn ang="10800000">
                <a:pos x="wd2" y="hd2"/>
              </a:cxn>
              <a:cxn ang="16200000">
                <a:pos x="wd2" y="hd2"/>
              </a:cxn>
            </a:cxnLst>
            <a:rect l="0" t="0" r="r" b="b"/>
            <a:pathLst>
              <a:path w="21600" h="21600" extrusionOk="0">
                <a:moveTo>
                  <a:pt x="101" y="0"/>
                </a:moveTo>
                <a:lnTo>
                  <a:pt x="21483" y="6501"/>
                </a:lnTo>
                <a:lnTo>
                  <a:pt x="21600" y="18851"/>
                </a:lnTo>
                <a:lnTo>
                  <a:pt x="0" y="21600"/>
                </a:lnTo>
                <a:lnTo>
                  <a:pt x="101" y="0"/>
                </a:lnTo>
                <a:close/>
              </a:path>
            </a:pathLst>
          </a:custGeom>
          <a:solidFill>
            <a:srgbClr val="000000">
              <a:alpha val="38947"/>
            </a:srgbClr>
          </a:solidFill>
          <a:ln w="12700">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sz="2800"/>
          </a:p>
        </p:txBody>
      </p:sp>
      <p:sp>
        <p:nvSpPr>
          <p:cNvPr id="1117" name="Shape 1117"/>
          <p:cNvSpPr/>
          <p:nvPr/>
        </p:nvSpPr>
        <p:spPr>
          <a:xfrm>
            <a:off x="3682517" y="2649805"/>
            <a:ext cx="1188760" cy="3259975"/>
          </a:xfrm>
          <a:prstGeom prst="rect">
            <a:avLst/>
          </a:prstGeom>
          <a:solidFill>
            <a:srgbClr val="53585F">
              <a:alpha val="60770"/>
            </a:srgbClr>
          </a:solidFill>
          <a:ln w="25400">
            <a:miter lim="400000"/>
          </a:ln>
        </p:spPr>
        <p:txBody>
          <a:bodyPr lIns="35719" tIns="35719" rIns="35719" bIns="35719" anchor="ctr"/>
          <a:lstStyle/>
          <a:p>
            <a:pPr>
              <a:defRPr sz="5600">
                <a:solidFill>
                  <a:srgbClr val="FFFFFF"/>
                </a:solidFill>
                <a:effectLst>
                  <a:outerShdw blurRad="38100" dist="12700" dir="5400000" rotWithShape="0">
                    <a:srgbClr val="000000">
                      <a:alpha val="50000"/>
                    </a:srgbClr>
                  </a:outerShdw>
                </a:effectLst>
              </a:defRPr>
            </a:pPr>
            <a:endParaRPr sz="2800"/>
          </a:p>
        </p:txBody>
      </p:sp>
      <p:pic>
        <p:nvPicPr>
          <p:cNvPr id="1118" name="data-transformation.pdf"/>
          <p:cNvPicPr>
            <a:picLocks noChangeAspect="1"/>
          </p:cNvPicPr>
          <p:nvPr/>
        </p:nvPicPr>
        <p:blipFill>
          <a:blip r:embed="rId4">
            <a:extLst/>
          </a:blip>
          <a:srcRect l="880" t="5920" r="74437" b="12435"/>
          <a:stretch>
            <a:fillRect/>
          </a:stretch>
        </p:blipFill>
        <p:spPr>
          <a:xfrm>
            <a:off x="1130548" y="922392"/>
            <a:ext cx="2233626" cy="5709204"/>
          </a:xfrm>
          <a:prstGeom prst="rect">
            <a:avLst/>
          </a:prstGeom>
          <a:ln w="25400">
            <a:solidFill>
              <a:srgbClr val="000000"/>
            </a:solidFill>
            <a:miter lim="400000"/>
          </a:ln>
        </p:spPr>
      </p:pic>
      <p:sp>
        <p:nvSpPr>
          <p:cNvPr id="6" name="Slide Number Placeholder 5"/>
          <p:cNvSpPr>
            <a:spLocks noGrp="1"/>
          </p:cNvSpPr>
          <p:nvPr>
            <p:ph type="sldNum" sz="quarter" idx="2"/>
          </p:nvPr>
        </p:nvSpPr>
        <p:spPr>
          <a:xfrm>
            <a:off x="11929857" y="6431243"/>
            <a:ext cx="524286" cy="451836"/>
          </a:xfrm>
        </p:spPr>
        <p:txBody>
          <a:bodyPr/>
          <a:lstStyle/>
          <a:p>
            <a:fld id="{86CB4B4D-7CA3-9044-876B-883B54F8677D}" type="slidenum">
              <a:rPr lang="en-US" smtClean="0">
                <a:solidFill>
                  <a:schemeClr val="tx1"/>
                </a:solidFill>
              </a:rPr>
              <a:t>64</a:t>
            </a:fld>
            <a:endParaRPr lang="en-US">
              <a:solidFill>
                <a:schemeClr val="tx1"/>
              </a:solidFill>
            </a:endParaRPr>
          </a:p>
        </p:txBody>
      </p:sp>
    </p:spTree>
    <p:extLst>
      <p:ext uri="{BB962C8B-B14F-4D97-AF65-F5344CB8AC3E}">
        <p14:creationId xmlns:p14="http://schemas.microsoft.com/office/powerpoint/2010/main" val="443265727"/>
      </p:ext>
    </p:extLst>
  </p:cSld>
  <p:clrMapOvr>
    <a:masterClrMapping/>
  </p:clrMapOvr>
  <p:transition spd="med"/>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a:xfrm>
            <a:off x="9286812" y="6465271"/>
            <a:ext cx="2804134" cy="342964"/>
          </a:xfrm>
        </p:spPr>
        <p:txBody>
          <a:bodyPr/>
          <a:lstStyle/>
          <a:p>
            <a:fld id="{00000000-1234-1234-1234-123412341234}" type="slidenum">
              <a:rPr lang="en-US" smtClean="0"/>
              <a:pPr/>
              <a:t>65</a:t>
            </a:fld>
            <a:endParaRPr lang="en-US" dirty="0"/>
          </a:p>
        </p:txBody>
      </p:sp>
      <p:sp>
        <p:nvSpPr>
          <p:cNvPr id="6" name="TextBox 1">
            <a:extLst>
              <a:ext uri="{FF2B5EF4-FFF2-40B4-BE49-F238E27FC236}">
                <a16:creationId xmlns:a16="http://schemas.microsoft.com/office/drawing/2014/main" id="{BA5E8F3C-E7A3-CC49-8EBA-E7177324CB62}"/>
              </a:ext>
            </a:extLst>
          </p:cNvPr>
          <p:cNvSpPr txBox="1"/>
          <p:nvPr/>
        </p:nvSpPr>
        <p:spPr>
          <a:xfrm>
            <a:off x="626225" y="674400"/>
            <a:ext cx="10939550" cy="550920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dirty="0" smtClean="0"/>
              <a:t>Goal</a:t>
            </a:r>
            <a:endParaRPr lang="en-US" sz="3600" dirty="0"/>
          </a:p>
          <a:p>
            <a:pPr marL="514350" indent="-514350">
              <a:buAutoNum type="arabicPeriod"/>
            </a:pPr>
            <a:r>
              <a:rPr lang="en-US" sz="2800" dirty="0" smtClean="0"/>
              <a:t>Learn </a:t>
            </a:r>
            <a:r>
              <a:rPr lang="en-US" sz="2800" dirty="0"/>
              <a:t>how to use </a:t>
            </a:r>
            <a:r>
              <a:rPr lang="en-US" sz="2800" dirty="0" smtClean="0"/>
              <a:t>dplyr </a:t>
            </a:r>
            <a:r>
              <a:rPr lang="en-US" sz="2800" dirty="0"/>
              <a:t>to </a:t>
            </a:r>
            <a:r>
              <a:rPr lang="en-US" sz="2800" dirty="0" smtClean="0"/>
              <a:t>transform data frames</a:t>
            </a:r>
          </a:p>
          <a:p>
            <a:pPr marL="514350" indent="-514350">
              <a:buAutoNum type="arabicPeriod"/>
            </a:pPr>
            <a:r>
              <a:rPr lang="en-US" sz="2800" dirty="0" smtClean="0"/>
              <a:t>Appreciate the role of piping in facilitating data transformation</a:t>
            </a:r>
            <a:endParaRPr lang="en-US" sz="2800" dirty="0"/>
          </a:p>
          <a:p>
            <a:pPr marL="514350" indent="-514350">
              <a:buAutoNum type="arabicPeriod"/>
            </a:pPr>
            <a:endParaRPr lang="en-US" sz="2800" dirty="0"/>
          </a:p>
          <a:p>
            <a:r>
              <a:rPr lang="en-US" sz="3600" dirty="0"/>
              <a:t>Objectives</a:t>
            </a:r>
          </a:p>
          <a:p>
            <a:pPr marL="514350" indent="-514350">
              <a:buAutoNum type="arabicPeriod"/>
            </a:pPr>
            <a:r>
              <a:rPr lang="en-US" sz="2800" dirty="0" smtClean="0"/>
              <a:t>List the major forms of data transformation implemented in dplyr</a:t>
            </a:r>
            <a:endParaRPr lang="en-US" sz="2800" dirty="0"/>
          </a:p>
          <a:p>
            <a:pPr marL="514350" indent="-514350">
              <a:buAutoNum type="arabicPeriod"/>
            </a:pPr>
            <a:r>
              <a:rPr lang="en-US" sz="2800" dirty="0" smtClean="0"/>
              <a:t>Use code templates containing dplyr functions to tidy a raw data set</a:t>
            </a:r>
            <a:endParaRPr lang="en-US" sz="2800" dirty="0"/>
          </a:p>
          <a:p>
            <a:pPr marL="514350" indent="-514350">
              <a:buAutoNum type="arabicPeriod"/>
            </a:pPr>
            <a:r>
              <a:rPr lang="en-US" sz="2800" dirty="0" smtClean="0"/>
              <a:t>Use the pipe operator to pass the output of one function as an input to the next function</a:t>
            </a:r>
            <a:endParaRPr lang="en-US" sz="2800" dirty="0"/>
          </a:p>
          <a:p>
            <a:pPr marL="514350" indent="-514350">
              <a:buAutoNum type="arabicPeriod"/>
            </a:pPr>
            <a:r>
              <a:rPr lang="en-US" sz="2800" dirty="0" smtClean="0"/>
              <a:t>Create new calculated columns not found in the original data frame</a:t>
            </a:r>
            <a:endParaRPr lang="en-US" sz="2800" dirty="0"/>
          </a:p>
        </p:txBody>
      </p:sp>
    </p:spTree>
    <p:extLst>
      <p:ext uri="{BB962C8B-B14F-4D97-AF65-F5344CB8AC3E}">
        <p14:creationId xmlns:p14="http://schemas.microsoft.com/office/powerpoint/2010/main" val="15330311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r>
              <a:rPr lang="en-US" sz="5196" dirty="0" smtClean="0">
                <a:solidFill>
                  <a:srgbClr val="005493"/>
                </a:solidFill>
                <a:latin typeface="Arial" panose="020B0604020202020204" pitchFamily="34" charset="0"/>
                <a:ea typeface="Calibri"/>
                <a:cs typeface="Arial" panose="020B0604020202020204" pitchFamily="34" charset="0"/>
                <a:sym typeface="Calibri"/>
              </a:rPr>
              <a:t>Your Turn </a:t>
            </a:r>
            <a:r>
              <a:rPr lang="en-US" sz="5196" dirty="0">
                <a:solidFill>
                  <a:srgbClr val="005493"/>
                </a:solidFill>
                <a:latin typeface="Arial" panose="020B0604020202020204" pitchFamily="34" charset="0"/>
                <a:ea typeface="Calibri"/>
                <a:cs typeface="Arial" panose="020B0604020202020204" pitchFamily="34" charset="0"/>
                <a:sym typeface="Calibri"/>
              </a:rPr>
              <a:t>1</a:t>
            </a:r>
            <a:endParaRPr sz="5196" dirty="0">
              <a:latin typeface="Arial" panose="020B0604020202020204" pitchFamily="34" charset="0"/>
              <a:ea typeface="Calibri"/>
              <a:cs typeface="Arial" panose="020B0604020202020204" pitchFamily="34" charset="0"/>
              <a:sym typeface="Calibri"/>
            </a:endParaRPr>
          </a:p>
        </p:txBody>
      </p:sp>
      <p:sp>
        <p:nvSpPr>
          <p:cNvPr id="2" name="Slide Number Placeholder 1"/>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7</a:t>
            </a:fld>
            <a:endParaRPr lang="en-US">
              <a:solidFill>
                <a:prstClr val="black">
                  <a:lumMod val="95000"/>
                  <a:lumOff val="5000"/>
                </a:prstClr>
              </a:solidFill>
            </a:endParaRPr>
          </a:p>
        </p:txBody>
      </p:sp>
      <p:sp>
        <p:nvSpPr>
          <p:cNvPr id="8" name="Google Shape;54;p8"/>
          <p:cNvSpPr txBox="1"/>
          <p:nvPr/>
        </p:nvSpPr>
        <p:spPr>
          <a:xfrm>
            <a:off x="2871627" y="2077900"/>
            <a:ext cx="7880193" cy="1386964"/>
          </a:xfrm>
          <a:prstGeom prst="rect">
            <a:avLst/>
          </a:prstGeom>
          <a:noFill/>
          <a:ln>
            <a:noFill/>
          </a:ln>
        </p:spPr>
        <p:txBody>
          <a:bodyPr spcFirstLastPara="1" wrap="square" lIns="0" tIns="6455" rIns="0" bIns="0" anchor="t" anchorCtr="0">
            <a:noAutofit/>
          </a:bodyPr>
          <a:lstStyle/>
          <a:p>
            <a:pPr marL="6803" marR="2721">
              <a:lnSpc>
                <a:spcPct val="134900"/>
              </a:lnSpc>
            </a:pPr>
            <a:r>
              <a:rPr lang="en-US" sz="4800" dirty="0">
                <a:solidFill>
                  <a:srgbClr val="005493"/>
                </a:solidFill>
                <a:latin typeface="Arial" panose="020B0604020202020204" pitchFamily="34" charset="0"/>
                <a:ea typeface="Calibri"/>
                <a:cs typeface="Arial" panose="020B0604020202020204" pitchFamily="34" charset="0"/>
                <a:sym typeface="Calibri"/>
              </a:rPr>
              <a:t>Open </a:t>
            </a:r>
            <a:r>
              <a:rPr lang="en-US" sz="4800" dirty="0" smtClean="0">
                <a:solidFill>
                  <a:srgbClr val="005493"/>
                </a:solidFill>
                <a:latin typeface="Arial" panose="020B0604020202020204" pitchFamily="34" charset="0"/>
                <a:ea typeface="Calibri"/>
                <a:cs typeface="Arial" panose="020B0604020202020204" pitchFamily="34" charset="0"/>
                <a:sym typeface="Calibri"/>
              </a:rPr>
              <a:t>"</a:t>
            </a:r>
            <a:r>
              <a:rPr lang="en-US" sz="4800" b="1" dirty="0" smtClean="0">
                <a:solidFill>
                  <a:srgbClr val="005493"/>
                </a:solidFill>
                <a:latin typeface="Arial" panose="020B0604020202020204" pitchFamily="34" charset="0"/>
                <a:cs typeface="Arial" panose="020B0604020202020204" pitchFamily="34" charset="0"/>
              </a:rPr>
              <a:t>04-Transform.Rmd" </a:t>
            </a:r>
            <a:r>
              <a:rPr lang="en-US" sz="4800" dirty="0" smtClean="0">
                <a:solidFill>
                  <a:srgbClr val="005493"/>
                </a:solidFill>
                <a:latin typeface="Arial" panose="020B0604020202020204" pitchFamily="34" charset="0"/>
                <a:ea typeface="Calibri"/>
                <a:cs typeface="Arial" panose="020B0604020202020204" pitchFamily="34" charset="0"/>
                <a:sym typeface="Calibri"/>
              </a:rPr>
              <a:t>Run </a:t>
            </a:r>
            <a:r>
              <a:rPr lang="en-US" sz="4800" dirty="0">
                <a:solidFill>
                  <a:srgbClr val="005493"/>
                </a:solidFill>
                <a:latin typeface="Arial" panose="020B0604020202020204" pitchFamily="34" charset="0"/>
                <a:ea typeface="Calibri"/>
                <a:cs typeface="Arial" panose="020B0604020202020204" pitchFamily="34" charset="0"/>
                <a:sym typeface="Calibri"/>
              </a:rPr>
              <a:t>the setup chunk</a:t>
            </a:r>
            <a:endParaRPr sz="4800" dirty="0">
              <a:latin typeface="Arial" panose="020B0604020202020204" pitchFamily="34" charset="0"/>
              <a:ea typeface="Calibri"/>
              <a:cs typeface="Arial" panose="020B0604020202020204" pitchFamily="34" charset="0"/>
              <a:sym typeface="Calibri"/>
            </a:endParaRPr>
          </a:p>
        </p:txBody>
      </p:sp>
      <p:grpSp>
        <p:nvGrpSpPr>
          <p:cNvPr id="9" name="Group 8"/>
          <p:cNvGrpSpPr/>
          <p:nvPr/>
        </p:nvGrpSpPr>
        <p:grpSpPr>
          <a:xfrm>
            <a:off x="2213410" y="4206054"/>
            <a:ext cx="9096883" cy="1249672"/>
            <a:chOff x="979679" y="4109498"/>
            <a:chExt cx="8978064" cy="1249672"/>
          </a:xfrm>
        </p:grpSpPr>
        <p:pic>
          <p:nvPicPr>
            <p:cNvPr id="10" name="Picture 9"/>
            <p:cNvPicPr>
              <a:picLocks noChangeAspect="1"/>
            </p:cNvPicPr>
            <p:nvPr/>
          </p:nvPicPr>
          <p:blipFill>
            <a:blip r:embed="rId4"/>
            <a:stretch>
              <a:fillRect/>
            </a:stretch>
          </p:blipFill>
          <p:spPr>
            <a:xfrm>
              <a:off x="979679" y="4151594"/>
              <a:ext cx="8978064" cy="1207576"/>
            </a:xfrm>
            <a:prstGeom prst="rect">
              <a:avLst/>
            </a:prstGeom>
          </p:spPr>
        </p:pic>
        <p:sp>
          <p:nvSpPr>
            <p:cNvPr id="11" name="Oval 10"/>
            <p:cNvSpPr/>
            <p:nvPr/>
          </p:nvSpPr>
          <p:spPr>
            <a:xfrm>
              <a:off x="9474217" y="4109498"/>
              <a:ext cx="359229" cy="36146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94266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0"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803"/>
            <a:r>
              <a:rPr lang="en-US" sz="2571" dirty="0" smtClean="0">
                <a:solidFill>
                  <a:srgbClr val="005493"/>
                </a:solidFill>
                <a:latin typeface="Arial" panose="020B0604020202020204" pitchFamily="34" charset="0"/>
                <a:ea typeface="Calibri"/>
                <a:cs typeface="Arial" panose="020B0604020202020204" pitchFamily="34" charset="0"/>
                <a:sym typeface="Calibri"/>
              </a:rPr>
              <a:t>How can you confirm that you have successfully loaded the data file into </a:t>
            </a:r>
            <a:r>
              <a:rPr lang="en-US" sz="2571" dirty="0" err="1" smtClean="0">
                <a:solidFill>
                  <a:srgbClr val="005493"/>
                </a:solidFill>
                <a:latin typeface="Arial" panose="020B0604020202020204" pitchFamily="34" charset="0"/>
                <a:ea typeface="Calibri"/>
                <a:cs typeface="Arial" panose="020B0604020202020204" pitchFamily="34" charset="0"/>
                <a:sym typeface="Calibri"/>
              </a:rPr>
              <a:t>Rstudio</a:t>
            </a:r>
            <a:r>
              <a:rPr lang="en-US" sz="2571" dirty="0" smtClean="0">
                <a:solidFill>
                  <a:srgbClr val="005493"/>
                </a:solidFill>
                <a:latin typeface="Arial" panose="020B0604020202020204" pitchFamily="34" charset="0"/>
                <a:ea typeface="Calibri"/>
                <a:cs typeface="Arial" panose="020B0604020202020204" pitchFamily="34" charset="0"/>
                <a:sym typeface="Calibri"/>
              </a:rPr>
              <a:t>?</a:t>
            </a:r>
            <a:endParaRPr lang="en-US" sz="2571" dirty="0">
              <a:solidFill>
                <a:srgbClr val="005493"/>
              </a:solidFill>
              <a:latin typeface="Arial" panose="020B0604020202020204" pitchFamily="34" charset="0"/>
              <a:ea typeface="Calibri"/>
              <a:cs typeface="Arial" panose="020B0604020202020204" pitchFamily="34" charset="0"/>
              <a:sym typeface="Calibri"/>
            </a:endParaRPr>
          </a:p>
          <a:p>
            <a:pPr marL="6803"/>
            <a:endParaRPr sz="2571" dirty="0">
              <a:solidFill>
                <a:srgbClr val="005493"/>
              </a:solidFill>
              <a:latin typeface="Arial" panose="020B0604020202020204" pitchFamily="34" charset="0"/>
              <a:ea typeface="Calibri"/>
              <a:cs typeface="Arial" panose="020B0604020202020204" pitchFamily="34" charset="0"/>
              <a:sym typeface="Calibri"/>
            </a:endParaRPr>
          </a:p>
          <a:p>
            <a:pPr marR="243221">
              <a:lnSpc>
                <a:spcPct val="150000"/>
              </a:lnSpc>
              <a:buClr>
                <a:schemeClr val="dk1"/>
              </a:buClr>
              <a:buSzPts val="1100"/>
            </a:pPr>
            <a:r>
              <a:rPr lang="en-US" sz="2500" dirty="0" smtClean="0">
                <a:solidFill>
                  <a:srgbClr val="005493"/>
                </a:solidFill>
                <a:latin typeface="Arial" panose="020B0604020202020204" pitchFamily="34" charset="0"/>
                <a:ea typeface="Calibri"/>
                <a:cs typeface="Arial" panose="020B0604020202020204" pitchFamily="34" charset="0"/>
                <a:sym typeface="Courier New"/>
              </a:rPr>
              <a:t>	1. The code that imported the data did not yield an error</a:t>
            </a:r>
          </a:p>
          <a:p>
            <a:pPr marR="243221">
              <a:lnSpc>
                <a:spcPct val="150000"/>
              </a:lnSpc>
              <a:buClr>
                <a:schemeClr val="dk1"/>
              </a:buClr>
              <a:buSzPts val="1100"/>
            </a:pPr>
            <a:r>
              <a:rPr lang="en-US" sz="2500" dirty="0">
                <a:solidFill>
                  <a:srgbClr val="005493"/>
                </a:solidFill>
                <a:latin typeface="Arial" panose="020B0604020202020204" pitchFamily="34" charset="0"/>
                <a:ea typeface="Calibri"/>
                <a:cs typeface="Arial" panose="020B0604020202020204" pitchFamily="34" charset="0"/>
                <a:sym typeface="Courier New"/>
              </a:rPr>
              <a:t>	</a:t>
            </a:r>
            <a:r>
              <a:rPr lang="en-US" sz="2500" dirty="0" smtClean="0">
                <a:solidFill>
                  <a:srgbClr val="005493"/>
                </a:solidFill>
                <a:latin typeface="Arial" panose="020B0604020202020204" pitchFamily="34" charset="0"/>
                <a:ea typeface="Calibri"/>
                <a:cs typeface="Arial" panose="020B0604020202020204" pitchFamily="34" charset="0"/>
                <a:sym typeface="Courier New"/>
              </a:rPr>
              <a:t>2. Code that references the </a:t>
            </a:r>
            <a:r>
              <a:rPr lang="en-US" sz="2500" dirty="0" err="1" smtClean="0">
                <a:solidFill>
                  <a:srgbClr val="005493"/>
                </a:solidFill>
                <a:latin typeface="Consolas" panose="020B0609020204030204" pitchFamily="49" charset="0"/>
                <a:ea typeface="Courier New"/>
                <a:cs typeface="Consolas" panose="020B0609020204030204" pitchFamily="49" charset="0"/>
              </a:rPr>
              <a:t>covid_testing</a:t>
            </a:r>
            <a:r>
              <a:rPr lang="en-US" sz="2500" dirty="0" smtClean="0">
                <a:solidFill>
                  <a:srgbClr val="005493"/>
                </a:solidFill>
                <a:latin typeface="Arial" panose="020B0604020202020204" pitchFamily="34" charset="0"/>
                <a:ea typeface="Calibri"/>
                <a:cs typeface="Arial" panose="020B0604020202020204" pitchFamily="34" charset="0"/>
                <a:sym typeface="Courier New"/>
              </a:rPr>
              <a:t> object runs without errors</a:t>
            </a:r>
          </a:p>
          <a:p>
            <a:pPr marR="243221">
              <a:lnSpc>
                <a:spcPct val="150000"/>
              </a:lnSpc>
              <a:buClr>
                <a:schemeClr val="dk1"/>
              </a:buClr>
              <a:buSzPts val="1100"/>
            </a:pPr>
            <a:r>
              <a:rPr lang="en-US" sz="2500" dirty="0">
                <a:solidFill>
                  <a:srgbClr val="005493"/>
                </a:solidFill>
                <a:latin typeface="Arial" panose="020B0604020202020204" pitchFamily="34" charset="0"/>
                <a:ea typeface="Calibri"/>
                <a:cs typeface="Arial" panose="020B0604020202020204" pitchFamily="34" charset="0"/>
                <a:sym typeface="Courier New"/>
              </a:rPr>
              <a:t>	</a:t>
            </a:r>
            <a:r>
              <a:rPr lang="en-US" sz="2500" dirty="0" smtClean="0">
                <a:solidFill>
                  <a:srgbClr val="005493"/>
                </a:solidFill>
                <a:latin typeface="Arial" panose="020B0604020202020204" pitchFamily="34" charset="0"/>
                <a:ea typeface="Calibri"/>
                <a:cs typeface="Arial" panose="020B0604020202020204" pitchFamily="34" charset="0"/>
                <a:sym typeface="Courier New"/>
              </a:rPr>
              <a:t>3. </a:t>
            </a:r>
            <a:r>
              <a:rPr lang="en-US" sz="2500" dirty="0">
                <a:solidFill>
                  <a:srgbClr val="005493"/>
                </a:solidFill>
                <a:latin typeface="Arial" panose="020B0604020202020204" pitchFamily="34" charset="0"/>
                <a:ea typeface="Calibri"/>
                <a:cs typeface="Arial" panose="020B0604020202020204" pitchFamily="34" charset="0"/>
                <a:sym typeface="Courier New"/>
              </a:rPr>
              <a:t>The </a:t>
            </a:r>
            <a:r>
              <a:rPr lang="en-US" sz="2500" dirty="0" err="1" smtClean="0">
                <a:solidFill>
                  <a:srgbClr val="005493"/>
                </a:solidFill>
                <a:latin typeface="Consolas" panose="020B0609020204030204" pitchFamily="49" charset="0"/>
                <a:ea typeface="Calibri"/>
                <a:cs typeface="Arial" panose="020B0604020202020204" pitchFamily="34" charset="0"/>
                <a:sym typeface="Courier New"/>
              </a:rPr>
              <a:t>covid_testing</a:t>
            </a:r>
            <a:r>
              <a:rPr lang="en-US" sz="2500" dirty="0" smtClean="0">
                <a:solidFill>
                  <a:srgbClr val="005493"/>
                </a:solidFill>
                <a:latin typeface="Arial" panose="020B0604020202020204" pitchFamily="34" charset="0"/>
                <a:ea typeface="Calibri"/>
                <a:cs typeface="Arial" panose="020B0604020202020204" pitchFamily="34" charset="0"/>
                <a:sym typeface="Courier New"/>
              </a:rPr>
              <a:t> </a:t>
            </a:r>
            <a:r>
              <a:rPr lang="en-US" sz="2500" dirty="0">
                <a:solidFill>
                  <a:srgbClr val="005493"/>
                </a:solidFill>
                <a:latin typeface="Arial" panose="020B0604020202020204" pitchFamily="34" charset="0"/>
                <a:ea typeface="Calibri"/>
                <a:cs typeface="Arial" panose="020B0604020202020204" pitchFamily="34" charset="0"/>
                <a:sym typeface="Courier New"/>
              </a:rPr>
              <a:t>object is present in the environment pane</a:t>
            </a:r>
          </a:p>
          <a:p>
            <a:pPr marR="243221">
              <a:lnSpc>
                <a:spcPct val="150000"/>
              </a:lnSpc>
              <a:buClr>
                <a:schemeClr val="dk1"/>
              </a:buClr>
              <a:buSzPts val="1100"/>
            </a:pPr>
            <a:r>
              <a:rPr lang="en-US" sz="2500" dirty="0" smtClean="0">
                <a:solidFill>
                  <a:srgbClr val="005493"/>
                </a:solidFill>
                <a:latin typeface="Arial" panose="020B0604020202020204" pitchFamily="34" charset="0"/>
                <a:ea typeface="Calibri"/>
                <a:cs typeface="Arial" panose="020B0604020202020204" pitchFamily="34" charset="0"/>
                <a:sym typeface="Courier New"/>
              </a:rPr>
              <a:t>	4. All of the above</a:t>
            </a:r>
            <a:endParaRPr lang="en-US" sz="2500" dirty="0">
              <a:solidFill>
                <a:srgbClr val="005493"/>
              </a:solidFill>
              <a:latin typeface="Arial" panose="020B0604020202020204" pitchFamily="34" charset="0"/>
              <a:ea typeface="Calibri"/>
              <a:cs typeface="Arial" panose="020B0604020202020204" pitchFamily="34" charset="0"/>
              <a:sym typeface="Courier New"/>
            </a:endParaRPr>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lgn="ctr"/>
            <a:r>
              <a:rPr lang="en-US" sz="5196" dirty="0" smtClean="0">
                <a:solidFill>
                  <a:srgbClr val="005493"/>
                </a:solidFill>
                <a:latin typeface="Arial" panose="020B0604020202020204" pitchFamily="34" charset="0"/>
                <a:ea typeface="Calibri"/>
                <a:cs typeface="Arial" panose="020B0604020202020204" pitchFamily="34" charset="0"/>
                <a:sym typeface="Calibri"/>
              </a:rPr>
              <a:t>Pop Quiz</a:t>
            </a:r>
            <a:endParaRPr sz="5196" dirty="0">
              <a:latin typeface="Arial" panose="020B0604020202020204" pitchFamily="34" charset="0"/>
              <a:ea typeface="Calibri"/>
              <a:cs typeface="Arial" panose="020B0604020202020204" pitchFamily="34" charset="0"/>
              <a:sym typeface="Calibri"/>
            </a:endParaRPr>
          </a:p>
        </p:txBody>
      </p:sp>
      <p:sp>
        <p:nvSpPr>
          <p:cNvPr id="2" name="Slide Number Placeholder 1"/>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8</a:t>
            </a:fld>
            <a:endParaRPr lang="en-US">
              <a:solidFill>
                <a:prstClr val="black">
                  <a:lumMod val="95000"/>
                  <a:lumOff val="5000"/>
                </a:prstClr>
              </a:solidFill>
            </a:endParaRPr>
          </a:p>
        </p:txBody>
      </p:sp>
    </p:spTree>
    <p:extLst>
      <p:ext uri="{BB962C8B-B14F-4D97-AF65-F5344CB8AC3E}">
        <p14:creationId xmlns:p14="http://schemas.microsoft.com/office/powerpoint/2010/main" val="26506564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45"/>
        <p:cNvGrpSpPr/>
        <p:nvPr/>
      </p:nvGrpSpPr>
      <p:grpSpPr>
        <a:xfrm>
          <a:off x="0" y="0"/>
          <a:ext cx="0" cy="0"/>
          <a:chOff x="0" y="0"/>
          <a:chExt cx="0" cy="0"/>
        </a:xfrm>
      </p:grpSpPr>
      <p:sp>
        <p:nvSpPr>
          <p:cNvPr id="46" name="Google Shape;46;p7"/>
          <p:cNvSpPr/>
          <p:nvPr/>
        </p:nvSpPr>
        <p:spPr>
          <a:xfrm>
            <a:off x="4365791" y="2260130"/>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7" name="Google Shape;47;p7"/>
          <p:cNvSpPr txBox="1">
            <a:spLocks noGrp="1"/>
          </p:cNvSpPr>
          <p:nvPr>
            <p:ph type="title"/>
          </p:nvPr>
        </p:nvSpPr>
        <p:spPr>
          <a:xfrm>
            <a:off x="2011125" y="938375"/>
            <a:ext cx="8169750" cy="1158589"/>
          </a:xfrm>
          <a:prstGeom prst="rect">
            <a:avLst/>
          </a:prstGeom>
          <a:noFill/>
          <a:ln>
            <a:noFill/>
          </a:ln>
        </p:spPr>
        <p:txBody>
          <a:bodyPr spcFirstLastPara="1" wrap="square" lIns="0" tIns="7821" rIns="0" bIns="0" anchor="t" anchorCtr="0">
            <a:noAutofit/>
          </a:bodyPr>
          <a:lstStyle/>
          <a:p>
            <a:pPr marL="6803" algn="ctr"/>
            <a:r>
              <a:rPr lang="en-US" sz="6616" smtClean="0">
                <a:solidFill>
                  <a:srgbClr val="000000"/>
                </a:solidFill>
                <a:latin typeface="+mj-lt"/>
              </a:rPr>
              <a:t>Transform Data with</a:t>
            </a:r>
            <a:endParaRPr sz="6616" dirty="0">
              <a:latin typeface="+mj-lt"/>
            </a:endParaRPr>
          </a:p>
        </p:txBody>
      </p:sp>
      <p:sp>
        <p:nvSpPr>
          <p:cNvPr id="9" name="Slide Number Placeholder 8"/>
          <p:cNvSpPr>
            <a:spLocks noGrp="1"/>
          </p:cNvSpPr>
          <p:nvPr>
            <p:ph type="sldNum" idx="12"/>
          </p:nvPr>
        </p:nvSpPr>
        <p:spPr>
          <a:xfrm>
            <a:off x="9218343" y="6427705"/>
            <a:ext cx="2804134" cy="342964"/>
          </a:xfrm>
        </p:spPr>
        <p:txBody>
          <a:bodyPr/>
          <a:lstStyle/>
          <a:p>
            <a:fld id="{00000000-1234-1234-1234-123412341234}" type="slidenum">
              <a:rPr lang="en-US" sz="1600" smtClean="0"/>
              <a:pPr/>
              <a:t>9</a:t>
            </a:fld>
            <a:endParaRPr lang="en-US" sz="16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48372</TotalTime>
  <Words>5980</Words>
  <Application>Microsoft Office PowerPoint</Application>
  <PresentationFormat>Widescreen</PresentationFormat>
  <Paragraphs>836</Paragraphs>
  <Slides>65</Slides>
  <Notes>64</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65</vt:i4>
      </vt:variant>
    </vt:vector>
  </HeadingPairs>
  <TitlesOfParts>
    <vt:vector size="82" baseType="lpstr">
      <vt:lpstr>Arial</vt:lpstr>
      <vt:lpstr>Calibri</vt:lpstr>
      <vt:lpstr>Cambria</vt:lpstr>
      <vt:lpstr>Consolas</vt:lpstr>
      <vt:lpstr>Courier New</vt:lpstr>
      <vt:lpstr>Gill Sans</vt:lpstr>
      <vt:lpstr>Helvetica</vt:lpstr>
      <vt:lpstr>Helvetica Neue</vt:lpstr>
      <vt:lpstr>Times New Roman</vt:lpstr>
      <vt:lpstr>Trebuchet MS</vt:lpstr>
      <vt:lpstr>Tw Cen MT</vt:lpstr>
      <vt:lpstr>Tw Cen MT Condensed</vt:lpstr>
      <vt:lpstr>Verdana</vt:lpstr>
      <vt:lpstr>Wingdings</vt:lpstr>
      <vt:lpstr>Wingdings 3</vt:lpstr>
      <vt:lpstr>Office Theme</vt:lpstr>
      <vt:lpstr>Integral</vt:lpstr>
      <vt:lpstr>Your Setup</vt:lpstr>
      <vt:lpstr>Data Transformation</vt:lpstr>
      <vt:lpstr>PowerPoint Presentation</vt:lpstr>
      <vt:lpstr>PowerPoint Presentation</vt:lpstr>
      <vt:lpstr>Typical Data Science Pipeline</vt:lpstr>
      <vt:lpstr>What is a “Tidy” Data Frame</vt:lpstr>
      <vt:lpstr>PowerPoint Presentation</vt:lpstr>
      <vt:lpstr>PowerPoint Presentation</vt:lpstr>
      <vt:lpstr>Transform Data with</vt:lpstr>
      <vt:lpstr>dplyr</vt:lpstr>
      <vt:lpstr>Analytical Approach</vt:lpstr>
      <vt:lpstr>Analytical Approach</vt:lpstr>
      <vt:lpstr>dplyr: a grammar for transforming data</vt:lpstr>
      <vt:lpstr>Common syntax</vt:lpstr>
      <vt:lpstr>Isolating data</vt:lpstr>
      <vt:lpstr>select()</vt:lpstr>
      <vt:lpstr>select()</vt:lpstr>
      <vt:lpstr>PowerPoint Presentation</vt:lpstr>
      <vt:lpstr>PowerPoint Presentation</vt:lpstr>
      <vt:lpstr>PowerPoint Presentation</vt:lpstr>
      <vt:lpstr>PowerPoint Presentation</vt:lpstr>
      <vt:lpstr>PowerPoint Presentation</vt:lpstr>
      <vt:lpstr>filter()</vt:lpstr>
      <vt:lpstr>filter()</vt:lpstr>
      <vt:lpstr>Common syntax</vt:lpstr>
      <vt:lpstr>PowerPoint Presentation</vt:lpstr>
      <vt:lpstr>PowerPoint Presentation</vt:lpstr>
      <vt:lpstr>PowerPoint Presentation</vt:lpstr>
      <vt:lpstr>PowerPoint Presentation</vt:lpstr>
      <vt:lpstr>filter()</vt:lpstr>
      <vt:lpstr>PowerPoint Presentation</vt:lpstr>
      <vt:lpstr>Logical tests</vt:lpstr>
      <vt:lpstr>Pop Quiz</vt:lpstr>
      <vt:lpstr>Pop Quiz</vt:lpstr>
      <vt:lpstr>filter() variants</vt:lpstr>
      <vt:lpstr>PowerPoint Presentation</vt:lpstr>
      <vt:lpstr>arrange()</vt:lpstr>
      <vt:lpstr>arrange()</vt:lpstr>
      <vt:lpstr>arrange()</vt:lpstr>
      <vt:lpstr>PowerPoint Presentation</vt:lpstr>
      <vt:lpstr>PowerPoint Presentation</vt:lpstr>
      <vt:lpstr>PowerPoint Presentation</vt:lpstr>
      <vt:lpstr>PowerPoint Presentation</vt:lpstr>
      <vt:lpstr>%&gt;%</vt:lpstr>
      <vt:lpstr>Data Analysis Steps</vt:lpstr>
      <vt:lpstr>Data Analysis Steps</vt:lpstr>
      <vt:lpstr>The Pipe Operator %&gt;%</vt:lpstr>
      <vt:lpstr>Data Analysis Steps</vt:lpstr>
      <vt:lpstr>Data Analysis Steps</vt:lpstr>
      <vt:lpstr>Shortcut to type %&gt;% </vt:lpstr>
      <vt:lpstr>Scene</vt:lpstr>
      <vt:lpstr>PowerPoint Presentation</vt:lpstr>
      <vt:lpstr>Isolating data</vt:lpstr>
      <vt:lpstr>Deriving Data</vt:lpstr>
      <vt:lpstr>What is the average and SD in total turnaround time by clinic?</vt:lpstr>
      <vt:lpstr>Breaking down the analytical question</vt:lpstr>
      <vt:lpstr>Deriving data</vt:lpstr>
      <vt:lpstr>mutate()</vt:lpstr>
      <vt:lpstr>mutate()</vt:lpstr>
      <vt:lpstr>mutate()</vt:lpstr>
      <vt:lpstr>mutate()</vt:lpstr>
      <vt:lpstr>PowerPoint Presentation</vt:lpstr>
      <vt:lpstr>mutate()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Obstfeld, Amrom E</cp:lastModifiedBy>
  <cp:revision>268</cp:revision>
  <cp:lastPrinted>2019-05-03T14:53:33Z</cp:lastPrinted>
  <dcterms:modified xsi:type="dcterms:W3CDTF">2020-07-15T23:17:55Z</dcterms:modified>
</cp:coreProperties>
</file>